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8" r:id="rId4"/>
    <p:sldId id="259" r:id="rId5"/>
    <p:sldId id="260" r:id="rId6"/>
    <p:sldId id="261" r:id="rId7"/>
    <p:sldId id="305" r:id="rId8"/>
    <p:sldId id="268" r:id="rId9"/>
    <p:sldId id="306" r:id="rId10"/>
    <p:sldId id="304" r:id="rId11"/>
    <p:sldId id="262" r:id="rId12"/>
    <p:sldId id="263" r:id="rId13"/>
    <p:sldId id="269" r:id="rId14"/>
    <p:sldId id="264" r:id="rId15"/>
    <p:sldId id="265" r:id="rId16"/>
    <p:sldId id="266" r:id="rId17"/>
    <p:sldId id="270" r:id="rId18"/>
    <p:sldId id="271" r:id="rId19"/>
    <p:sldId id="267" r:id="rId20"/>
    <p:sldId id="272" r:id="rId21"/>
    <p:sldId id="273" r:id="rId22"/>
    <p:sldId id="274" r:id="rId23"/>
    <p:sldId id="275" r:id="rId24"/>
    <p:sldId id="276" r:id="rId25"/>
    <p:sldId id="285" r:id="rId26"/>
    <p:sldId id="286" r:id="rId27"/>
    <p:sldId id="277" r:id="rId28"/>
    <p:sldId id="278" r:id="rId29"/>
    <p:sldId id="287" r:id="rId30"/>
    <p:sldId id="288" r:id="rId31"/>
    <p:sldId id="279" r:id="rId32"/>
    <p:sldId id="289" r:id="rId33"/>
    <p:sldId id="280" r:id="rId34"/>
    <p:sldId id="281" r:id="rId35"/>
    <p:sldId id="282" r:id="rId36"/>
    <p:sldId id="290" r:id="rId37"/>
    <p:sldId id="283" r:id="rId38"/>
    <p:sldId id="291" r:id="rId39"/>
    <p:sldId id="292" r:id="rId40"/>
    <p:sldId id="307" r:id="rId41"/>
    <p:sldId id="293" r:id="rId42"/>
    <p:sldId id="294" r:id="rId43"/>
    <p:sldId id="302" r:id="rId44"/>
    <p:sldId id="308" r:id="rId45"/>
    <p:sldId id="303" r:id="rId46"/>
    <p:sldId id="295" r:id="rId47"/>
    <p:sldId id="309" r:id="rId48"/>
    <p:sldId id="296" r:id="rId49"/>
    <p:sldId id="297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3.svg>
</file>

<file path=ppt/media/image4.jpg>
</file>

<file path=ppt/media/image5.jp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61A5A-1617-4B10-B9F8-517B74A699BB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6D6C7C-2BF7-4562-A476-6D2056682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8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1C6B3-0363-48E7-AE2B-0C0731740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62AD2-312E-43B8-B235-6BAAEAB56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3F65F-5B83-4D4C-B154-C40F5119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7684B-3BFD-4BB1-B745-A63A443B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FF313-4767-4D7C-AF1A-E4E0AE418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13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262C7-E4B7-4C37-8925-E87E38E1C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21CE2-4C38-41A1-B792-974A7ED14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C00F6-0705-4B1B-BD8E-9A87A650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DEF93-71CD-4EBA-8FD8-CE330631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40BB2-45F9-4EFA-B3B1-0612E706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2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C2AC0-03F5-4DE3-BDA8-29124F223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C69FD-CCF7-41A0-A789-7FBACEE19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D15FB-19E0-4372-893D-F1CF2D11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E2E3E-1FBA-45F9-B54C-10FCD7073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B7E50-5F2D-4E63-8C4D-745B056E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CD552-F419-43D1-B614-BD6F9C00D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6155C-32F6-4876-B1DD-949240FF1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48599-8C56-419C-865B-88624B8B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5F69C-9A66-449A-AEE8-C63687183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0E0C-8B27-471F-A5F1-45B53580F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2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4F01-FD5F-4DFE-8FEB-71E31DACA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E137-7F66-4B22-8BCF-A9404D4C4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5D580-12F4-4891-9775-1BC18CB83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3FAA9-16D8-4345-8578-03C7E609B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27570-1AEB-48ED-A5E0-5857D9553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31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66BEF-C86A-4B3A-9B77-119D76221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53216-0974-44AC-92D0-8037AD7B2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ADC1F-9E1F-4C4E-855F-C2F260C14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8776B-BB38-44D0-A468-FDE8FB51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7EFA3-DC20-4597-A68D-8A91BE92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AB8BA-F18F-4292-85A6-9B25EDDC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5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FC2F3-E9CA-4EBE-BA7C-1DDF3D259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FED05-EF07-4DD6-B67C-683C734A3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03BF3-8745-4B02-BF0A-9E8EED430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8C7106-659B-414B-AF18-219AAEA5C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2A0AC8-5FB2-4038-9DEE-E90D88213A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B151D-EEE7-4075-AB02-37ACB312C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57B62D-94FA-4316-8D48-8A447148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F25C2-3DAF-41DB-87A6-6FA31DFE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32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73E5F-DEB8-4B9B-99E3-A2B6B9BAA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F29B68-BB17-4F0B-80D0-D359BA924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95D8C9-406F-443E-B7C0-A5B81F7C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1871A-5055-43B4-9621-D01F74DA4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0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1D8C6E-2E80-43B8-BE35-FFA7BD14C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17B7DF-5D6D-43B7-9340-8FA47E22D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A394C-657D-4806-BA82-74345C3BF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0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B963-43F1-49A0-A0FF-7E2566ADF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D65EE-FB84-4F2C-9417-FF7F33BCD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FFB6BB-3606-4A53-89AB-37B33D367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361A9-9116-41BB-BCA9-5C3A3B563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B17F2-CB2C-4D90-88AE-93DC953C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FA6B5-F1DE-494C-8D1B-3A28C831C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489BB-7C32-417F-9E7A-AC83AA842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EEB618-DF1D-4FF0-B741-E63F8F5B7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7E467-6622-468E-B6B9-AADA50246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27D0E-531C-49C6-97B8-255B79CA7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BD42F4-0C23-444E-9617-D5C2DE619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BE7FF-2C83-4EA7-9364-9FD9BE54D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8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97D5A8-137D-423D-96DA-50889C641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645EC-C9DE-4C09-B704-B3D32A69A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5ABC0-F1AE-485B-9630-701202FE2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EE790-F93D-4379-9DB8-DE6386569B7D}" type="datetimeFigureOut">
              <a:rPr lang="en-US" smtClean="0"/>
              <a:t>7/25/2020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BA94B-ED64-4BF6-A805-0941A6BBEB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B3E6A-28A3-474E-A876-3694FD132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FEE81-7393-4535-BC80-DF1BD91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88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7.m4a"/><Relationship Id="rId1" Type="http://schemas.microsoft.com/office/2007/relationships/media" Target="../media/media47.m4a"/><Relationship Id="rId4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8.m4a"/><Relationship Id="rId1" Type="http://schemas.microsoft.com/office/2007/relationships/media" Target="../media/media48.m4a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m4a"/><Relationship Id="rId1" Type="http://schemas.microsoft.com/office/2007/relationships/media" Target="../media/media49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EB0B3-226D-49D5-88ED-BC0D03D21F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are some Knowledge Graph Data Models?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25DF735-B55E-428A-99DE-28A3AAD15A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97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51"/>
    </mc:Choice>
    <mc:Fallback>
      <p:transition spd="slow" advTm="10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Internationalized Resource 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&lt;http://example.org/art&gt; </a:t>
            </a:r>
            <a:r>
              <a:rPr lang="en-US" sz="2000" dirty="0">
                <a:solidFill>
                  <a:schemeClr val="accent1"/>
                </a:solidFill>
              </a:rPr>
              <a:t>&lt;http://xmlns.com/foaf/0.1/know&gt; </a:t>
            </a:r>
            <a:r>
              <a:rPr lang="en-US" sz="2000" dirty="0">
                <a:solidFill>
                  <a:schemeClr val="accent6"/>
                </a:solidFill>
              </a:rPr>
              <a:t>&lt;http://example.org/bob&gt;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define prefixes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@prefix </a:t>
            </a:r>
            <a:r>
              <a:rPr lang="en-US" dirty="0" err="1"/>
              <a:t>foaf</a:t>
            </a:r>
            <a:r>
              <a:rPr lang="en-US" dirty="0"/>
              <a:t>: &lt;http://xmlns.com/foaf/0.1/&gt;</a:t>
            </a:r>
          </a:p>
          <a:p>
            <a:pPr marL="0" indent="0">
              <a:buNone/>
            </a:pPr>
            <a:r>
              <a:rPr lang="en-US" dirty="0"/>
              <a:t>@prefix ex: &lt;http://example.org/&gt;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ex:art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foaf:knows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ex:bob</a:t>
            </a:r>
            <a:endParaRPr lang="en-US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B6FE85-9127-4168-94E3-CC95DF8D90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21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9"/>
    </mc:Choice>
    <mc:Fallback>
      <p:transition spd="slow" advTm="6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value of certain type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ex:bea</a:t>
            </a:r>
            <a:r>
              <a:rPr lang="en-US" dirty="0"/>
              <a:t> </a:t>
            </a:r>
            <a:r>
              <a:rPr lang="en-US" dirty="0" err="1"/>
              <a:t>foaf:age</a:t>
            </a:r>
            <a:r>
              <a:rPr lang="en-US" dirty="0"/>
              <a:t> 23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"1"^^</a:t>
            </a:r>
            <a:r>
              <a:rPr lang="en-US" dirty="0" err="1"/>
              <a:t>xsd:integer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"01"^^</a:t>
            </a:r>
            <a:r>
              <a:rPr lang="en-US" dirty="0" err="1"/>
              <a:t>xsd:integer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17B70FC-4589-4DF3-AE51-0762E3B6C8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5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728"/>
    </mc:Choice>
    <mc:Fallback>
      <p:transition spd="slow" advTm="84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Blank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Used for representing structured information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/>
              <a:t>exstaff:85740   </a:t>
            </a:r>
            <a:r>
              <a:rPr lang="en-US" sz="2200" dirty="0" err="1"/>
              <a:t>exterms:address</a:t>
            </a:r>
            <a:r>
              <a:rPr lang="en-US" sz="2200" dirty="0"/>
              <a:t>   "1501 Grant Avenue, Bedford, Massachusetts 01730" 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exstaff:85740   </a:t>
            </a:r>
            <a:r>
              <a:rPr lang="en-US" sz="2200" dirty="0" err="1"/>
              <a:t>exterms:address</a:t>
            </a:r>
            <a:r>
              <a:rPr lang="en-US" sz="2200" dirty="0"/>
              <a:t>   </a:t>
            </a:r>
            <a:r>
              <a:rPr lang="en-US" sz="2200" dirty="0">
                <a:solidFill>
                  <a:srgbClr val="FF0000"/>
                </a:solidFill>
              </a:rPr>
              <a:t>_:</a:t>
            </a:r>
            <a:r>
              <a:rPr lang="en-US" sz="2200" dirty="0" err="1">
                <a:solidFill>
                  <a:srgbClr val="FF0000"/>
                </a:solidFill>
              </a:rPr>
              <a:t>art_address</a:t>
            </a:r>
            <a:endParaRPr lang="en-US" sz="2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_:</a:t>
            </a:r>
            <a:r>
              <a:rPr lang="en-US" sz="2200" dirty="0" err="1">
                <a:solidFill>
                  <a:srgbClr val="FF0000"/>
                </a:solidFill>
              </a:rPr>
              <a:t>art_address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 err="1"/>
              <a:t>exterms:street</a:t>
            </a:r>
            <a:r>
              <a:rPr lang="en-US" sz="2200" dirty="0"/>
              <a:t>  “1501 Grant Avenue”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_:</a:t>
            </a:r>
            <a:r>
              <a:rPr lang="en-US" sz="2200" dirty="0" err="1">
                <a:solidFill>
                  <a:srgbClr val="FF0000"/>
                </a:solidFill>
              </a:rPr>
              <a:t>art_address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 err="1"/>
              <a:t>exterms:city</a:t>
            </a:r>
            <a:r>
              <a:rPr lang="en-US" sz="2200" dirty="0"/>
              <a:t>  “Bedford”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_:</a:t>
            </a:r>
            <a:r>
              <a:rPr lang="en-US" sz="2200" dirty="0" err="1">
                <a:solidFill>
                  <a:srgbClr val="FF0000"/>
                </a:solidFill>
              </a:rPr>
              <a:t>art_address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 err="1"/>
              <a:t>exterms:state</a:t>
            </a:r>
            <a:r>
              <a:rPr lang="en-US" sz="2200" dirty="0"/>
              <a:t>  “Massachusetts”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_:</a:t>
            </a:r>
            <a:r>
              <a:rPr lang="en-US" sz="2200" dirty="0" err="1">
                <a:solidFill>
                  <a:srgbClr val="FF0000"/>
                </a:solidFill>
              </a:rPr>
              <a:t>art_address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 err="1"/>
              <a:t>exterms:zip</a:t>
            </a:r>
            <a:r>
              <a:rPr lang="en-US" sz="2200" dirty="0"/>
              <a:t>  “01730”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5D654D-F5A3-4154-B1AA-82EE0659A5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28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762"/>
    </mc:Choice>
    <mc:Fallback>
      <p:transition spd="slow" advTm="152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B81E-B04F-4D30-9FCF-31E98D45E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Vocabulary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18D05-6B1B-4CE7-926D-2849AB7F7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IRIs to be used in describing the data</a:t>
            </a:r>
          </a:p>
          <a:p>
            <a:r>
              <a:rPr lang="en-US" dirty="0"/>
              <a:t>RDF graphs are static</a:t>
            </a:r>
          </a:p>
          <a:p>
            <a:pPr lvl="1"/>
            <a:r>
              <a:rPr lang="en-US" dirty="0"/>
              <a:t>By providing suitable vocabulary extension dynamics of data may be captured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64E82C-D13E-4310-BC2B-3EB210A94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471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30"/>
    </mc:Choice>
    <mc:Fallback>
      <p:transition spd="slow" advTm="35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collection of RDF graphs with</a:t>
            </a:r>
          </a:p>
          <a:p>
            <a:pPr lvl="1"/>
            <a:r>
              <a:rPr lang="en-US" dirty="0"/>
              <a:t>Exactly one default graph</a:t>
            </a:r>
          </a:p>
          <a:p>
            <a:pPr lvl="1"/>
            <a:r>
              <a:rPr lang="en-US" dirty="0"/>
              <a:t>One or more named graphs</a:t>
            </a:r>
          </a:p>
          <a:p>
            <a:pPr lvl="2"/>
            <a:r>
              <a:rPr lang="en-US" dirty="0"/>
              <a:t>Name can be a blank node or an IRI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8610107-6FBC-49D5-B7CF-69F6D56376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019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36"/>
    </mc:Choice>
    <mc:Fallback>
      <p:transition spd="slow" advTm="17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Protocol and Query Language (pronounced “</a:t>
            </a:r>
            <a:r>
              <a:rPr lang="en-US" dirty="0" err="1"/>
              <a:t>sparkl</a:t>
            </a:r>
            <a:r>
              <a:rPr lang="en-US" dirty="0"/>
              <a:t>”)</a:t>
            </a:r>
          </a:p>
          <a:p>
            <a:r>
              <a:rPr lang="en-US" dirty="0"/>
              <a:t>Queries can go across multiple sources</a:t>
            </a:r>
          </a:p>
          <a:p>
            <a:pPr lvl="1"/>
            <a:r>
              <a:rPr lang="en-US" dirty="0"/>
              <a:t>Show me on a map the birthplace of people who died in </a:t>
            </a:r>
            <a:r>
              <a:rPr lang="en-US" dirty="0" err="1"/>
              <a:t>Winterthour</a:t>
            </a:r>
            <a:endParaRPr lang="en-US" dirty="0"/>
          </a:p>
          <a:p>
            <a:r>
              <a:rPr lang="en-US" dirty="0"/>
              <a:t>Full-featured query language</a:t>
            </a:r>
          </a:p>
          <a:p>
            <a:pPr lvl="1"/>
            <a:r>
              <a:rPr lang="en-US" dirty="0"/>
              <a:t>Required/optional parameters</a:t>
            </a:r>
          </a:p>
          <a:p>
            <a:pPr lvl="1"/>
            <a:r>
              <a:rPr lang="en-US" dirty="0"/>
              <a:t>Filtering the results</a:t>
            </a:r>
          </a:p>
          <a:p>
            <a:pPr lvl="1"/>
            <a:r>
              <a:rPr lang="en-US" dirty="0"/>
              <a:t>Results can be graphs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33ED09-6475-4375-9517-AF415CF662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06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56"/>
    </mc:Choice>
    <mc:Fallback>
      <p:transition spd="slow" advTm="60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A76CF6-3335-4E95-AC04-14D3EA77A05A}"/>
              </a:ext>
            </a:extLst>
          </p:cNvPr>
          <p:cNvSpPr/>
          <p:nvPr/>
        </p:nvSpPr>
        <p:spPr>
          <a:xfrm>
            <a:off x="838200" y="3800475"/>
            <a:ext cx="10639425" cy="66675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Who are the persons that art knows?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 ?person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/>
              <a:t>&lt;http://example.org/art&gt; &lt;http://xmlns.com/foaf/0.1/knows&gt; ?person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39B364E-3445-4BCC-B967-32620A09B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410854"/>
              </p:ext>
            </p:extLst>
          </p:nvPr>
        </p:nvGraphicFramePr>
        <p:xfrm>
          <a:off x="746125" y="4920191"/>
          <a:ext cx="2921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1000">
                  <a:extLst>
                    <a:ext uri="{9D8B030D-6E8A-4147-A177-3AD203B41FA5}">
                      <a16:colId xmlns:a16="http://schemas.microsoft.com/office/drawing/2014/main" val="2670111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?person1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189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&lt;http://example.org/bob&gt;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219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&lt;http://example.org/bea&gt;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617763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8CB2E99-DE9B-4FD8-9B74-1F6FD55F99FB}"/>
              </a:ext>
            </a:extLst>
          </p:cNvPr>
          <p:cNvCxnSpPr/>
          <p:nvPr/>
        </p:nvCxnSpPr>
        <p:spPr>
          <a:xfrm flipH="1">
            <a:off x="8442960" y="2885440"/>
            <a:ext cx="629920" cy="9150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79FA3D-E9FB-4FF4-9CDF-FB6DB3B01345}"/>
              </a:ext>
            </a:extLst>
          </p:cNvPr>
          <p:cNvSpPr txBox="1"/>
          <p:nvPr/>
        </p:nvSpPr>
        <p:spPr>
          <a:xfrm>
            <a:off x="8664575" y="2459911"/>
            <a:ext cx="1500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Pattern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AF3844-AE68-49BE-91AA-E835324735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45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07"/>
    </mc:Choice>
    <mc:Fallback>
      <p:transition spd="slow" advTm="38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Who are the persons known by the persons that art knows?</a:t>
            </a:r>
          </a:p>
          <a:p>
            <a:pPr marL="0" indent="0">
              <a:buNone/>
            </a:pPr>
            <a:r>
              <a:rPr lang="en-US" dirty="0"/>
              <a:t>SELECT ?person ?person1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/>
              <a:t>&lt;http://example.org/art&gt; &lt;http://xmlns.com/foaf/0.1/knows&gt; ?person</a:t>
            </a:r>
          </a:p>
          <a:p>
            <a:pPr marL="0" indent="0">
              <a:buNone/>
            </a:pPr>
            <a:r>
              <a:rPr lang="en-US" dirty="0"/>
              <a:t>?person &lt;http://xmlns.com/foaf/0.1/knows&gt; ?person1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39B364E-3445-4BCC-B967-32620A09B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1145"/>
              </p:ext>
            </p:extLst>
          </p:nvPr>
        </p:nvGraphicFramePr>
        <p:xfrm>
          <a:off x="2066924" y="4664075"/>
          <a:ext cx="623379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876">
                  <a:extLst>
                    <a:ext uri="{9D8B030D-6E8A-4147-A177-3AD203B41FA5}">
                      <a16:colId xmlns:a16="http://schemas.microsoft.com/office/drawing/2014/main" val="2670111247"/>
                    </a:ext>
                  </a:extLst>
                </a:gridCol>
                <a:gridCol w="3169920">
                  <a:extLst>
                    <a:ext uri="{9D8B030D-6E8A-4147-A177-3AD203B41FA5}">
                      <a16:colId xmlns:a16="http://schemas.microsoft.com/office/drawing/2014/main" val="2484751025"/>
                    </a:ext>
                  </a:extLst>
                </a:gridCol>
              </a:tblGrid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?person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?person1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189148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&lt;http://example.org/bob&gt;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&lt;http://example.org/cal&gt;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74849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&lt;http://example.org/bob&gt;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&lt;http://example.org/cam&gt;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734353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&lt;http://example.org/bea&gt;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&lt;http://example.org/coe&gt;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219427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&lt;http://example.org/bea&gt;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&lt;http://example.org/cory&gt;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617763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288E52-3F29-4EF3-AC12-9BE6E0F7AE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824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99"/>
    </mc:Choice>
    <mc:Fallback>
      <p:transition spd="slow" advTm="56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PREFIX ex: &lt;http://example.org/art&gt; </a:t>
            </a:r>
          </a:p>
          <a:p>
            <a:pPr marL="0" indent="0">
              <a:buNone/>
            </a:pPr>
            <a:r>
              <a:rPr lang="en-US" dirty="0"/>
              <a:t>PREFIX </a:t>
            </a:r>
            <a:r>
              <a:rPr lang="en-US" dirty="0" err="1"/>
              <a:t>foaf</a:t>
            </a:r>
            <a:r>
              <a:rPr lang="en-US" dirty="0"/>
              <a:t>: &lt;http://xmlns.com/foaf/0.1/</a:t>
            </a:r>
          </a:p>
          <a:p>
            <a:pPr marL="0" indent="0">
              <a:buNone/>
            </a:pPr>
            <a:r>
              <a:rPr lang="en-US" dirty="0"/>
              <a:t>SELECT ?person ?person1</a:t>
            </a:r>
          </a:p>
          <a:p>
            <a:pPr marL="0" indent="0">
              <a:buNone/>
            </a:pPr>
            <a:r>
              <a:rPr lang="en-US" dirty="0"/>
              <a:t>WHERE</a:t>
            </a:r>
          </a:p>
          <a:p>
            <a:pPr marL="0" indent="0">
              <a:buNone/>
            </a:pPr>
            <a:r>
              <a:rPr lang="en-US" dirty="0" err="1"/>
              <a:t>ex:art</a:t>
            </a:r>
            <a:r>
              <a:rPr lang="en-US" dirty="0"/>
              <a:t> </a:t>
            </a:r>
            <a:r>
              <a:rPr lang="en-US" dirty="0" err="1"/>
              <a:t>foaf:knows</a:t>
            </a:r>
            <a:r>
              <a:rPr lang="en-US" dirty="0"/>
              <a:t> ?person</a:t>
            </a:r>
          </a:p>
          <a:p>
            <a:pPr marL="0" indent="0">
              <a:buNone/>
            </a:pPr>
            <a:r>
              <a:rPr lang="en-US" dirty="0"/>
              <a:t>?person </a:t>
            </a:r>
            <a:r>
              <a:rPr lang="en-US" dirty="0" err="1"/>
              <a:t>foaf:knows</a:t>
            </a:r>
            <a:r>
              <a:rPr lang="en-US" dirty="0"/>
              <a:t> ?person1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39B364E-3445-4BCC-B967-32620A09B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352129"/>
              </p:ext>
            </p:extLst>
          </p:nvPr>
        </p:nvGraphicFramePr>
        <p:xfrm>
          <a:off x="2066924" y="5029200"/>
          <a:ext cx="623379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876">
                  <a:extLst>
                    <a:ext uri="{9D8B030D-6E8A-4147-A177-3AD203B41FA5}">
                      <a16:colId xmlns:a16="http://schemas.microsoft.com/office/drawing/2014/main" val="2670111247"/>
                    </a:ext>
                  </a:extLst>
                </a:gridCol>
                <a:gridCol w="3169920">
                  <a:extLst>
                    <a:ext uri="{9D8B030D-6E8A-4147-A177-3AD203B41FA5}">
                      <a16:colId xmlns:a16="http://schemas.microsoft.com/office/drawing/2014/main" val="2484751025"/>
                    </a:ext>
                  </a:extLst>
                </a:gridCol>
              </a:tblGrid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?person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?person1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189148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&lt;http://example.org/bob&gt;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&lt;http://example.org/cal&gt;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674849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dirty="0"/>
                        <a:t>&lt;http://example.org/bob&gt;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&lt;http://example.org/cam&gt;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734353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&lt;http://example.org/bea&gt;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&lt;http://example.org/coe&gt;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219427"/>
                  </a:ext>
                </a:extLst>
              </a:tr>
              <a:tr h="3570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&lt;http://example.org/bea&gt;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&lt;http://example.org/cory&gt;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61776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2A5A672-5790-4457-877F-3D578115E140}"/>
              </a:ext>
            </a:extLst>
          </p:cNvPr>
          <p:cNvSpPr txBox="1"/>
          <p:nvPr/>
        </p:nvSpPr>
        <p:spPr>
          <a:xfrm>
            <a:off x="9164320" y="5334000"/>
            <a:ext cx="2640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Basic graph pattern match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BE7A337-2B54-4929-85A7-756C8DD3C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11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91"/>
    </mc:Choice>
    <mc:Fallback>
      <p:transition spd="slow" advTm="45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@prefix dc:   &lt;http://purl.org/dc/elements/1.1/&gt; .</a:t>
            </a:r>
          </a:p>
          <a:p>
            <a:pPr marL="0" indent="0">
              <a:buNone/>
            </a:pPr>
            <a:r>
              <a:rPr lang="en-US" sz="2000" dirty="0"/>
              <a:t>@prefix :     &lt;http://example.org/book/&gt; .</a:t>
            </a:r>
          </a:p>
          <a:p>
            <a:pPr marL="0" indent="0">
              <a:buNone/>
            </a:pPr>
            <a:r>
              <a:rPr lang="en-US" sz="2000" dirty="0"/>
              <a:t>@prefix ns:   &lt;http://example.org/ns#&gt; 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:book1  </a:t>
            </a:r>
            <a:r>
              <a:rPr lang="en-US" sz="2000" dirty="0" err="1"/>
              <a:t>dc:title</a:t>
            </a:r>
            <a:r>
              <a:rPr lang="en-US" sz="2000" dirty="0"/>
              <a:t>  "SPARQL Tutorial" .</a:t>
            </a:r>
          </a:p>
          <a:p>
            <a:pPr marL="0" indent="0">
              <a:buNone/>
            </a:pPr>
            <a:r>
              <a:rPr lang="en-US" sz="2000" dirty="0"/>
              <a:t>:book1  </a:t>
            </a:r>
            <a:r>
              <a:rPr lang="en-US" sz="2000" dirty="0" err="1"/>
              <a:t>ns:price</a:t>
            </a:r>
            <a:r>
              <a:rPr lang="en-US" sz="2000" dirty="0"/>
              <a:t>  42 .</a:t>
            </a:r>
          </a:p>
          <a:p>
            <a:pPr marL="0" indent="0">
              <a:buNone/>
            </a:pPr>
            <a:r>
              <a:rPr lang="en-US" sz="2000" dirty="0"/>
              <a:t>:book2  </a:t>
            </a:r>
            <a:r>
              <a:rPr lang="en-US" sz="2000" dirty="0" err="1"/>
              <a:t>dc:title</a:t>
            </a:r>
            <a:r>
              <a:rPr lang="en-US" sz="2000" dirty="0"/>
              <a:t>  "The Semantic Web" .</a:t>
            </a:r>
          </a:p>
          <a:p>
            <a:pPr marL="0" indent="0">
              <a:buNone/>
            </a:pPr>
            <a:r>
              <a:rPr lang="en-US" sz="2000" dirty="0"/>
              <a:t>:book2  </a:t>
            </a:r>
            <a:r>
              <a:rPr lang="en-US" sz="2000" dirty="0" err="1"/>
              <a:t>ns:price</a:t>
            </a:r>
            <a:r>
              <a:rPr lang="en-US" sz="2000" dirty="0"/>
              <a:t>  23 .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A3349-CBE3-4839-8610-8EB527B108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PREFIX  dc:  &lt;http://purl.org/dc/elements/1.1/&gt;</a:t>
            </a:r>
          </a:p>
          <a:p>
            <a:pPr marL="0" indent="0">
              <a:buNone/>
            </a:pPr>
            <a:r>
              <a:rPr lang="en-US" sz="2000" dirty="0"/>
              <a:t>SELECT  ?title</a:t>
            </a:r>
          </a:p>
          <a:p>
            <a:pPr marL="0" indent="0">
              <a:buNone/>
            </a:pPr>
            <a:r>
              <a:rPr lang="en-US" sz="2000" dirty="0"/>
              <a:t>WHERE   { ?x </a:t>
            </a:r>
            <a:r>
              <a:rPr lang="en-US" sz="2000" dirty="0" err="1"/>
              <a:t>dc:title</a:t>
            </a:r>
            <a:r>
              <a:rPr lang="en-US" sz="2000" dirty="0"/>
              <a:t> ?title</a:t>
            </a:r>
          </a:p>
          <a:p>
            <a:pPr marL="0" indent="0">
              <a:buNone/>
            </a:pPr>
            <a:r>
              <a:rPr lang="en-US" sz="2000" dirty="0"/>
              <a:t>          FILTER regex(?title, "^SPARQL") </a:t>
            </a:r>
          </a:p>
          <a:p>
            <a:pPr marL="0" indent="0">
              <a:buNone/>
            </a:pPr>
            <a:r>
              <a:rPr lang="en-US" sz="2000" dirty="0"/>
              <a:t>        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D5262E7-42FD-4DB4-94DD-2F0A94B1B8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018180"/>
              </p:ext>
            </p:extLst>
          </p:nvPr>
        </p:nvGraphicFramePr>
        <p:xfrm>
          <a:off x="6370320" y="4397586"/>
          <a:ext cx="357632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6320">
                  <a:extLst>
                    <a:ext uri="{9D8B030D-6E8A-4147-A177-3AD203B41FA5}">
                      <a16:colId xmlns:a16="http://schemas.microsoft.com/office/drawing/2014/main" val="38865288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28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“SPARQL Tutorial”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955973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F3CB4C-553F-49A6-96DA-4B3D16C604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58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98"/>
    </mc:Choice>
    <mc:Fallback>
      <p:transition spd="slow" advTm="81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AF02F-521E-4B16-93FF-D01FC41C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AABDF-B8E2-4147-B983-B2E5F89EF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Popular Knowledge Graph Data Models</a:t>
            </a:r>
          </a:p>
          <a:p>
            <a:pPr lvl="1"/>
            <a:r>
              <a:rPr lang="en-US" dirty="0"/>
              <a:t>Resource Description Framework (RDF) (Query language: SPARQL)</a:t>
            </a:r>
          </a:p>
          <a:p>
            <a:pPr lvl="1"/>
            <a:r>
              <a:rPr lang="en-US" dirty="0"/>
              <a:t>Property Graphs (Query language: Cypher)</a:t>
            </a:r>
          </a:p>
          <a:p>
            <a:r>
              <a:rPr lang="en-US" dirty="0"/>
              <a:t>Comparison of RDF and Property Graphs</a:t>
            </a:r>
          </a:p>
          <a:p>
            <a:r>
              <a:rPr lang="en-US" dirty="0"/>
              <a:t>Comparison of Graph Models with Relational Model</a:t>
            </a:r>
          </a:p>
          <a:p>
            <a:r>
              <a:rPr lang="en-US" dirty="0"/>
              <a:t>Limitations of Graph Data Models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9B7F9D-2919-40C4-B0C4-BB960D2A11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63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96"/>
    </mc:Choice>
    <mc:Fallback>
      <p:transition spd="slow" advTm="37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@prefix dc:   &lt;http://purl.org/dc/elements/1.1/&gt; .</a:t>
            </a:r>
          </a:p>
          <a:p>
            <a:pPr marL="0" indent="0">
              <a:buNone/>
            </a:pPr>
            <a:r>
              <a:rPr lang="en-US" sz="2000" dirty="0"/>
              <a:t>@prefix :     &lt;http://example.org/book/&gt; .</a:t>
            </a:r>
          </a:p>
          <a:p>
            <a:pPr marL="0" indent="0">
              <a:buNone/>
            </a:pPr>
            <a:r>
              <a:rPr lang="en-US" sz="2000" dirty="0"/>
              <a:t>@prefix ns:   &lt;http://example.org/ns#&gt; 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:book1  </a:t>
            </a:r>
            <a:r>
              <a:rPr lang="en-US" sz="2000" dirty="0" err="1"/>
              <a:t>dc:title</a:t>
            </a:r>
            <a:r>
              <a:rPr lang="en-US" sz="2000" dirty="0"/>
              <a:t>  "SPARQL Tutorial" .</a:t>
            </a:r>
          </a:p>
          <a:p>
            <a:pPr marL="0" indent="0">
              <a:buNone/>
            </a:pPr>
            <a:r>
              <a:rPr lang="en-US" sz="2000" dirty="0"/>
              <a:t>:book1  </a:t>
            </a:r>
            <a:r>
              <a:rPr lang="en-US" sz="2000" dirty="0" err="1"/>
              <a:t>ns:price</a:t>
            </a:r>
            <a:r>
              <a:rPr lang="en-US" sz="2000" dirty="0"/>
              <a:t>  42 .</a:t>
            </a:r>
          </a:p>
          <a:p>
            <a:pPr marL="0" indent="0">
              <a:buNone/>
            </a:pPr>
            <a:r>
              <a:rPr lang="en-US" sz="2000" dirty="0"/>
              <a:t>:book2  </a:t>
            </a:r>
            <a:r>
              <a:rPr lang="en-US" sz="2000" dirty="0" err="1"/>
              <a:t>dc:title</a:t>
            </a:r>
            <a:r>
              <a:rPr lang="en-US" sz="2000" dirty="0"/>
              <a:t>  "The Semantic Web" .</a:t>
            </a:r>
          </a:p>
          <a:p>
            <a:pPr marL="0" indent="0">
              <a:buNone/>
            </a:pPr>
            <a:r>
              <a:rPr lang="en-US" sz="2000" dirty="0"/>
              <a:t>:book2  </a:t>
            </a:r>
            <a:r>
              <a:rPr lang="en-US" sz="2000" dirty="0" err="1"/>
              <a:t>ns:price</a:t>
            </a:r>
            <a:r>
              <a:rPr lang="en-US" sz="2000" dirty="0"/>
              <a:t>  23 .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A3349-CBE3-4839-8610-8EB527B108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PREFIX  dc:  &lt;http://purl.org/dc/elements/1.1/&gt;</a:t>
            </a:r>
          </a:p>
          <a:p>
            <a:pPr marL="0" indent="0">
              <a:buNone/>
            </a:pPr>
            <a:r>
              <a:rPr lang="en-US" sz="2000" dirty="0"/>
              <a:t>PREFIX  ns:  &lt;http://example.org/ns#&gt;</a:t>
            </a:r>
          </a:p>
          <a:p>
            <a:pPr marL="0" indent="0">
              <a:buNone/>
            </a:pPr>
            <a:r>
              <a:rPr lang="en-US" sz="2000" dirty="0"/>
              <a:t>SELECT  ?title ?price</a:t>
            </a:r>
          </a:p>
          <a:p>
            <a:pPr marL="0" indent="0">
              <a:buNone/>
            </a:pPr>
            <a:r>
              <a:rPr lang="en-US" sz="2000" dirty="0"/>
              <a:t>WHERE   { ?x </a:t>
            </a:r>
            <a:r>
              <a:rPr lang="en-US" sz="2000" dirty="0" err="1"/>
              <a:t>ns:price</a:t>
            </a:r>
            <a:r>
              <a:rPr lang="en-US" sz="2000" dirty="0"/>
              <a:t> ?price .</a:t>
            </a:r>
          </a:p>
          <a:p>
            <a:pPr marL="0" indent="0">
              <a:buNone/>
            </a:pPr>
            <a:r>
              <a:rPr lang="en-US" sz="2000" dirty="0"/>
              <a:t>          FILTER (?price &lt; 30.5)</a:t>
            </a:r>
          </a:p>
          <a:p>
            <a:pPr marL="0" indent="0">
              <a:buNone/>
            </a:pPr>
            <a:r>
              <a:rPr lang="en-US" sz="2000" dirty="0"/>
              <a:t>          ?x </a:t>
            </a:r>
            <a:r>
              <a:rPr lang="en-US" sz="2000" dirty="0" err="1"/>
              <a:t>dc:title</a:t>
            </a:r>
            <a:r>
              <a:rPr lang="en-US" sz="2000" dirty="0"/>
              <a:t> ?title . }</a:t>
            </a: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D5262E7-42FD-4DB4-94DD-2F0A94B1B8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300075"/>
              </p:ext>
            </p:extLst>
          </p:nvPr>
        </p:nvGraphicFramePr>
        <p:xfrm>
          <a:off x="6370320" y="4753186"/>
          <a:ext cx="43484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240">
                  <a:extLst>
                    <a:ext uri="{9D8B030D-6E8A-4147-A177-3AD203B41FA5}">
                      <a16:colId xmlns:a16="http://schemas.microsoft.com/office/drawing/2014/main" val="3886528865"/>
                    </a:ext>
                  </a:extLst>
                </a:gridCol>
                <a:gridCol w="2174240">
                  <a:extLst>
                    <a:ext uri="{9D8B030D-6E8A-4147-A177-3AD203B41FA5}">
                      <a16:colId xmlns:a16="http://schemas.microsoft.com/office/drawing/2014/main" val="1328964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?title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?price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28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“The Semantic Web”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955973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95E937-47AD-47DE-B052-6610D32BB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2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91"/>
    </mc:Choice>
    <mc:Fallback>
      <p:transition spd="slow" advTm="52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A07D53-EB4D-462B-8FE1-4F7EE4024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SPARQL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4E7A83-6EE1-4B98-819B-3EF4D2107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SELECT, we can use CONSTRUCT</a:t>
            </a:r>
          </a:p>
          <a:p>
            <a:pPr lvl="1"/>
            <a:r>
              <a:rPr lang="en-US" dirty="0"/>
              <a:t>Returns a graph</a:t>
            </a:r>
          </a:p>
          <a:p>
            <a:r>
              <a:rPr lang="en-US" dirty="0"/>
              <a:t>Queries can contain more than one graph pattern</a:t>
            </a:r>
          </a:p>
          <a:p>
            <a:r>
              <a:rPr lang="en-US" dirty="0"/>
              <a:t>Eliminate duplicates, total number of results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A7BC234-8992-4300-BA85-64CA025F54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032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58"/>
    </mc:Choice>
    <mc:Fallback>
      <p:transition spd="slow" advTm="6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AF02F-521E-4B16-93FF-D01FC41C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AABDF-B8E2-4147-B983-B2E5F89EF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Popular Knowledge Graph Data Models</a:t>
            </a:r>
          </a:p>
          <a:p>
            <a:pPr lvl="1"/>
            <a:r>
              <a:rPr lang="en-US" dirty="0"/>
              <a:t>Resource Description Framework (RDF) (Query language: SPARQL)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Property Graphs (Query language: Cypher)</a:t>
            </a:r>
          </a:p>
          <a:p>
            <a:r>
              <a:rPr lang="en-US" dirty="0"/>
              <a:t>Comparison of RDF and Property Graphs</a:t>
            </a:r>
          </a:p>
          <a:p>
            <a:r>
              <a:rPr lang="en-US" dirty="0"/>
              <a:t>Comparison of Graph Models with Relational Model</a:t>
            </a:r>
          </a:p>
          <a:p>
            <a:r>
              <a:rPr lang="en-US" dirty="0"/>
              <a:t>Limitations of Graph Data Models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A36BF0-020F-4AAE-B24C-E80B53EB5E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90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6"/>
    </mc:Choice>
    <mc:Fallback>
      <p:transition spd="slow" advTm="7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by many graph databases</a:t>
            </a:r>
          </a:p>
          <a:p>
            <a:r>
              <a:rPr lang="en-US" dirty="0"/>
              <a:t>General graph data</a:t>
            </a:r>
          </a:p>
          <a:p>
            <a:pPr lvl="1"/>
            <a:r>
              <a:rPr lang="en-US" dirty="0"/>
              <a:t>Do not require a predefined schema</a:t>
            </a:r>
          </a:p>
          <a:p>
            <a:r>
              <a:rPr lang="en-US" dirty="0"/>
              <a:t>Optimize graph traversals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81847B-66C3-4050-AE14-F184265910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163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03"/>
    </mc:Choice>
    <mc:Fallback>
      <p:transition spd="slow" advTm="41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Nodes, relationships and properties</a:t>
            </a:r>
          </a:p>
          <a:p>
            <a:r>
              <a:rPr lang="en-US" dirty="0"/>
              <a:t>Each node and a relationship has a label and set of properties</a:t>
            </a:r>
          </a:p>
          <a:p>
            <a:r>
              <a:rPr lang="en-US" dirty="0"/>
              <a:t>Properties are key value pairs</a:t>
            </a:r>
          </a:p>
          <a:p>
            <a:pPr lvl="1"/>
            <a:r>
              <a:rPr lang="en-US" dirty="0"/>
              <a:t>Keys are strings, values can be any data types</a:t>
            </a:r>
          </a:p>
          <a:p>
            <a:r>
              <a:rPr lang="en-US" dirty="0"/>
              <a:t>Each relationship has a direction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2A7E85-2C10-4EDF-8E92-F03DF759E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33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16"/>
    </mc:Choice>
    <mc:Fallback>
      <p:transition spd="slow" advTm="37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Nodes, relationships and properties</a:t>
            </a:r>
          </a:p>
          <a:p>
            <a:r>
              <a:rPr lang="en-US" dirty="0"/>
              <a:t>Each node and a relationship has a label and set of properties</a:t>
            </a:r>
          </a:p>
          <a:p>
            <a:r>
              <a:rPr lang="en-US" dirty="0"/>
              <a:t>Properties are key value pairs</a:t>
            </a:r>
          </a:p>
          <a:p>
            <a:pPr lvl="1"/>
            <a:r>
              <a:rPr lang="en-US" dirty="0"/>
              <a:t>Keys are strings, values can be any data types</a:t>
            </a:r>
          </a:p>
          <a:p>
            <a:r>
              <a:rPr lang="en-US" dirty="0"/>
              <a:t>Each relationship has a direction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25F2E40-6807-4262-93BB-9B60CB3A42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235" y="4826000"/>
            <a:ext cx="4895850" cy="14859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25BED3F-AB41-4A87-8C0E-28DF92133D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641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42"/>
    </mc:Choice>
    <mc:Fallback>
      <p:transition spd="slow" advTm="68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Nodes, relationships and properties</a:t>
            </a:r>
          </a:p>
          <a:p>
            <a:r>
              <a:rPr lang="en-US" dirty="0"/>
              <a:t>Each node and a relationship has a label and set of properties</a:t>
            </a:r>
          </a:p>
          <a:p>
            <a:r>
              <a:rPr lang="en-US" dirty="0"/>
              <a:t>Properties are key value pairs</a:t>
            </a:r>
          </a:p>
          <a:p>
            <a:pPr lvl="1"/>
            <a:r>
              <a:rPr lang="en-US" dirty="0"/>
              <a:t>Keys are strings, values can be any data types</a:t>
            </a:r>
          </a:p>
          <a:p>
            <a:r>
              <a:rPr lang="en-US" dirty="0"/>
              <a:t>Each relationship has a direction</a:t>
            </a:r>
          </a:p>
        </p:txBody>
      </p:sp>
      <p:pic>
        <p:nvPicPr>
          <p:cNvPr id="5" name="Picture 4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DE0BF7ED-9EC5-498D-9EB6-EB4E9C662B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460" y="4820920"/>
            <a:ext cx="7086600" cy="12192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3216580-38A8-4D6F-9FD6-935BFC1618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421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66"/>
    </mc:Choice>
    <mc:Fallback>
      <p:transition spd="slow" advTm="64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Cypher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language for querying graph data</a:t>
            </a:r>
          </a:p>
          <a:p>
            <a:r>
              <a:rPr lang="en-US" dirty="0"/>
              <a:t>Being considered for adoption as an ISO Standard</a:t>
            </a:r>
          </a:p>
          <a:p>
            <a:r>
              <a:rPr lang="en-US" dirty="0"/>
              <a:t>Supports CRUD operations</a:t>
            </a:r>
          </a:p>
          <a:p>
            <a:pPr lvl="1"/>
            <a:r>
              <a:rPr lang="en-US" dirty="0"/>
              <a:t>Create, </a:t>
            </a:r>
            <a:r>
              <a:rPr lang="en-US" dirty="0">
                <a:solidFill>
                  <a:srgbClr val="FF0000"/>
                </a:solidFill>
              </a:rPr>
              <a:t>read</a:t>
            </a:r>
            <a:r>
              <a:rPr lang="en-US" dirty="0"/>
              <a:t>, update, delete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628CE73-E7EB-44A9-B60B-FF6EDF3730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16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89"/>
    </mc:Choice>
    <mc:Fallback>
      <p:transition spd="slow" advTm="48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Cypher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people does art know?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MATCH (p1:Person {name: art}) -[:knows]-&gt; (p2: Person)</a:t>
            </a:r>
          </a:p>
          <a:p>
            <a:pPr marL="0" indent="0">
              <a:buNone/>
            </a:pPr>
            <a:r>
              <a:rPr lang="en-US" dirty="0"/>
              <a:t>RETURN p2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D872105-823A-4786-B0C4-02F1B3795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07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76"/>
    </mc:Choice>
    <mc:Fallback>
      <p:transition spd="slow" advTm="75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Cypher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people does art know since 2010?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MATCH (p1:Person {name: art}) -[:knows {since: 2010}]-&gt; (p2: Person)</a:t>
            </a:r>
          </a:p>
          <a:p>
            <a:pPr marL="0" indent="0">
              <a:buNone/>
            </a:pPr>
            <a:r>
              <a:rPr lang="en-US" dirty="0"/>
              <a:t>RETURN p1, p2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49B3834-9F6A-4F18-B98A-33453BF8C8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51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55"/>
    </mc:Choice>
    <mc:Fallback>
      <p:transition spd="slow" advTm="42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5B8EC-FC7B-4671-9C43-66B7BC1AD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Description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BF32C-82AC-4A4C-BC0F-2C90C9CEF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Designed to represent information on the web</a:t>
            </a:r>
          </a:p>
          <a:p>
            <a:r>
              <a:rPr lang="en-US" dirty="0"/>
              <a:t>Standardized by World Wide Web (W3C) Consortium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2BCE0E2-AB58-443A-AD70-71CC4A8D5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7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74"/>
    </mc:Choice>
    <mc:Fallback>
      <p:transition spd="slow" advTm="18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Cypher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people does art know since 2010?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MATCH (p1:Person) -[:knows {since: Y}]-&gt; (p2: Person)</a:t>
            </a:r>
          </a:p>
          <a:p>
            <a:pPr marL="0" indent="0">
              <a:buNone/>
            </a:pPr>
            <a:r>
              <a:rPr lang="en-US" dirty="0"/>
              <a:t>WHERE Y &lt;= 2010</a:t>
            </a:r>
          </a:p>
          <a:p>
            <a:pPr marL="0" indent="0">
              <a:buNone/>
            </a:pPr>
            <a:r>
              <a:rPr lang="en-US" dirty="0"/>
              <a:t>RETURN p1, p2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WHERE clause can be used to specify a variety of filtering constraints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12935D-573B-48D3-A25B-1877DC2F10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17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65"/>
    </mc:Choice>
    <mc:Fallback>
      <p:transition spd="slow" advTm="54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Language: Cypher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Constructs for </a:t>
            </a:r>
          </a:p>
          <a:p>
            <a:pPr lvl="1"/>
            <a:r>
              <a:rPr lang="en-US" dirty="0"/>
              <a:t>Counting</a:t>
            </a:r>
          </a:p>
          <a:p>
            <a:pPr lvl="1"/>
            <a:r>
              <a:rPr lang="en-US" dirty="0"/>
              <a:t>Grouping</a:t>
            </a:r>
          </a:p>
          <a:p>
            <a:pPr lvl="1"/>
            <a:r>
              <a:rPr lang="en-US" dirty="0"/>
              <a:t>Aggregating</a:t>
            </a:r>
          </a:p>
          <a:p>
            <a:pPr lvl="1"/>
            <a:r>
              <a:rPr lang="en-US" dirty="0"/>
              <a:t>Min/Max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C492419-1DD7-4E0C-9544-C768D7048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34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81"/>
    </mc:Choice>
    <mc:Fallback>
      <p:transition spd="slow" advTm="20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AF02F-521E-4B16-93FF-D01FC41C6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AABDF-B8E2-4147-B983-B2E5F89EF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Popular Knowledge Graph Data Models</a:t>
            </a:r>
          </a:p>
          <a:p>
            <a:pPr lvl="1"/>
            <a:r>
              <a:rPr lang="en-US" dirty="0"/>
              <a:t>Resource Description Framework (RDF) (Query language: SPARQL)</a:t>
            </a:r>
          </a:p>
          <a:p>
            <a:pPr lvl="1"/>
            <a:r>
              <a:rPr lang="en-US" dirty="0"/>
              <a:t>Property Graphs (Query language: Cypher)</a:t>
            </a:r>
          </a:p>
          <a:p>
            <a:r>
              <a:rPr lang="en-US" dirty="0">
                <a:solidFill>
                  <a:srgbClr val="FF0000"/>
                </a:solidFill>
              </a:rPr>
              <a:t>Comparison of RDF and Property Graphs</a:t>
            </a:r>
          </a:p>
          <a:p>
            <a:r>
              <a:rPr lang="en-US" dirty="0"/>
              <a:t>Comparison of Graph Models with Relational Model</a:t>
            </a:r>
          </a:p>
          <a:p>
            <a:r>
              <a:rPr lang="en-US" dirty="0"/>
              <a:t>Limitations of Graph Data Models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DEE08E8-BBCD-46BC-9D4D-587DCB71EA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685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15"/>
    </mc:Choice>
    <mc:Fallback>
      <p:transition spd="slow" advTm="12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and Property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RDF supports several additional layers</a:t>
            </a:r>
          </a:p>
          <a:p>
            <a:pPr lvl="1"/>
            <a:r>
              <a:rPr lang="en-US" dirty="0"/>
              <a:t>RDF Schema, Web Ontology, etc.</a:t>
            </a:r>
          </a:p>
          <a:p>
            <a:r>
              <a:rPr lang="en-US" dirty="0"/>
              <a:t>Basic differences </a:t>
            </a:r>
          </a:p>
          <a:p>
            <a:pPr lvl="1"/>
            <a:r>
              <a:rPr lang="en-US" dirty="0"/>
              <a:t>Property graph model supports edge properties</a:t>
            </a:r>
          </a:p>
          <a:p>
            <a:pPr lvl="1"/>
            <a:r>
              <a:rPr lang="en-US" dirty="0"/>
              <a:t>Property graph model does not require IRIs</a:t>
            </a:r>
          </a:p>
          <a:p>
            <a:pPr lvl="1"/>
            <a:r>
              <a:rPr lang="en-US" dirty="0"/>
              <a:t>Property graph model does not support blank nodes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4EA99BA-1A5C-4EA0-A964-F39B10EBB5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41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49"/>
    </mc:Choice>
    <mc:Fallback>
      <p:transition spd="slow" advTm="10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Reification in RDF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wish to specify the provenance of a triple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exproducts:item10245 </a:t>
            </a:r>
            <a:r>
              <a:rPr lang="en-US" dirty="0" err="1">
                <a:solidFill>
                  <a:schemeClr val="accent1"/>
                </a:solidFill>
              </a:rPr>
              <a:t>exterms:weight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"2.4"^^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xsd:decimal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/>
              <a:t>We wish to state who took the above measurement</a:t>
            </a:r>
          </a:p>
          <a:p>
            <a:pPr lvl="1"/>
            <a:r>
              <a:rPr lang="en-US" dirty="0"/>
              <a:t>In a property graph we would do it using an edge property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A983C88-0B57-477C-BAE9-6DD13E2B29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82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91"/>
    </mc:Choice>
    <mc:Fallback>
      <p:transition spd="slow" advTm="39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Reification in RDF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Reification Vocabulary</a:t>
            </a:r>
          </a:p>
          <a:p>
            <a:pPr lvl="1"/>
            <a:r>
              <a:rPr lang="en-US" i="1" dirty="0" err="1"/>
              <a:t>rdf:type</a:t>
            </a:r>
            <a:r>
              <a:rPr lang="en-US" i="1" dirty="0"/>
              <a:t>, </a:t>
            </a:r>
            <a:r>
              <a:rPr lang="en-US" i="1" dirty="0" err="1"/>
              <a:t>rdf:Statement</a:t>
            </a:r>
            <a:endParaRPr lang="en-US" i="1" dirty="0"/>
          </a:p>
          <a:p>
            <a:pPr lvl="1"/>
            <a:r>
              <a:rPr lang="en-US" dirty="0"/>
              <a:t> </a:t>
            </a:r>
            <a:r>
              <a:rPr lang="en-US" i="1" dirty="0" err="1"/>
              <a:t>rdf:subject</a:t>
            </a:r>
            <a:endParaRPr lang="en-US" i="1" dirty="0"/>
          </a:p>
          <a:p>
            <a:pPr lvl="1"/>
            <a:r>
              <a:rPr lang="en-US" i="1" dirty="0" err="1"/>
              <a:t>rdf:predicate</a:t>
            </a:r>
            <a:endParaRPr lang="en-US" i="1" dirty="0"/>
          </a:p>
          <a:p>
            <a:pPr lvl="1"/>
            <a:r>
              <a:rPr lang="en-US" i="1" dirty="0" err="1"/>
              <a:t>rdf:object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B745A03-CA5D-4D74-888D-2765A28516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69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70"/>
    </mc:Choice>
    <mc:Fallback>
      <p:transition spd="slow" advTm="37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Reification in RDF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Reification Vocabulary</a:t>
            </a:r>
          </a:p>
          <a:p>
            <a:pPr lvl="1"/>
            <a:r>
              <a:rPr lang="en-US" dirty="0" err="1"/>
              <a:t>rdf:type</a:t>
            </a:r>
            <a:r>
              <a:rPr lang="en-US" dirty="0"/>
              <a:t> </a:t>
            </a:r>
            <a:r>
              <a:rPr lang="en-US" i="1" dirty="0" err="1"/>
              <a:t>rdf:Statement</a:t>
            </a:r>
            <a:endParaRPr lang="en-US" i="1" dirty="0"/>
          </a:p>
          <a:p>
            <a:pPr lvl="1"/>
            <a:r>
              <a:rPr lang="en-US" dirty="0"/>
              <a:t> </a:t>
            </a:r>
            <a:r>
              <a:rPr lang="en-US" i="1" dirty="0" err="1"/>
              <a:t>rdf:subject</a:t>
            </a:r>
            <a:endParaRPr lang="en-US" i="1" dirty="0"/>
          </a:p>
          <a:p>
            <a:pPr lvl="1"/>
            <a:r>
              <a:rPr lang="en-US" i="1" dirty="0" err="1"/>
              <a:t>rdf:predicate</a:t>
            </a:r>
            <a:endParaRPr lang="en-US" i="1" dirty="0"/>
          </a:p>
          <a:p>
            <a:pPr lvl="1"/>
            <a:r>
              <a:rPr lang="en-US" i="1" dirty="0" err="1"/>
              <a:t>rdf:object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D3D84-7667-41B0-A88F-4839A8DA7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65040" y="1960562"/>
            <a:ext cx="72339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exproducts:item10245 </a:t>
            </a:r>
            <a:r>
              <a:rPr lang="en-US" sz="2200" dirty="0" err="1">
                <a:solidFill>
                  <a:schemeClr val="accent1"/>
                </a:solidFill>
              </a:rPr>
              <a:t>exterms:weight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"2.4"^^</a:t>
            </a:r>
            <a:r>
              <a:rPr lang="en-US" sz="2200" dirty="0" err="1">
                <a:solidFill>
                  <a:schemeClr val="accent6">
                    <a:lumMod val="50000"/>
                  </a:schemeClr>
                </a:solidFill>
              </a:rPr>
              <a:t>xsd:decimal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exproducts:triple12345 </a:t>
            </a:r>
            <a:r>
              <a:rPr lang="en-US" sz="2200" dirty="0" err="1">
                <a:solidFill>
                  <a:schemeClr val="accent1"/>
                </a:solidFill>
              </a:rPr>
              <a:t>rdf:type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 err="1">
                <a:solidFill>
                  <a:schemeClr val="accent6">
                    <a:lumMod val="50000"/>
                  </a:schemeClr>
                </a:solidFill>
              </a:rPr>
              <a:t>rdf:Statement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 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exproducts:triple12345 </a:t>
            </a:r>
            <a:r>
              <a:rPr lang="en-US" sz="2200" dirty="0" err="1">
                <a:solidFill>
                  <a:schemeClr val="accent1"/>
                </a:solidFill>
              </a:rPr>
              <a:t>rdf:subject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exproducts:item10245 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exproducts:triple12345 </a:t>
            </a:r>
            <a:r>
              <a:rPr lang="en-US" sz="2200" dirty="0" err="1">
                <a:solidFill>
                  <a:schemeClr val="accent1"/>
                </a:solidFill>
              </a:rPr>
              <a:t>rdf:predicate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 err="1">
                <a:solidFill>
                  <a:schemeClr val="accent6">
                    <a:lumMod val="50000"/>
                  </a:schemeClr>
                </a:solidFill>
              </a:rPr>
              <a:t>exterms:weight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 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exproducts:triple12345 </a:t>
            </a:r>
            <a:r>
              <a:rPr lang="en-US" sz="2200" dirty="0" err="1">
                <a:solidFill>
                  <a:schemeClr val="accent1"/>
                </a:solidFill>
              </a:rPr>
              <a:t>rdf:object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"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2.4"^^</a:t>
            </a:r>
            <a:r>
              <a:rPr lang="en-US" sz="2200" dirty="0" err="1">
                <a:solidFill>
                  <a:schemeClr val="accent6">
                    <a:lumMod val="50000"/>
                  </a:schemeClr>
                </a:solidFill>
              </a:rPr>
              <a:t>xsd:decimal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 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0000"/>
                </a:solidFill>
              </a:rPr>
              <a:t>exproducts:triple12345 </a:t>
            </a:r>
            <a:r>
              <a:rPr lang="en-US" sz="2200" dirty="0" err="1">
                <a:solidFill>
                  <a:schemeClr val="accent1"/>
                </a:solidFill>
              </a:rPr>
              <a:t>dc:creator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</a:rPr>
              <a:t>exstaff:85740 .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3AE74CB-9F74-4186-909C-C40E84D7FAD3}"/>
              </a:ext>
            </a:extLst>
          </p:cNvPr>
          <p:cNvCxnSpPr/>
          <p:nvPr/>
        </p:nvCxnSpPr>
        <p:spPr>
          <a:xfrm>
            <a:off x="6162675" y="2419350"/>
            <a:ext cx="2638425" cy="9429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E0CCBA0-14B1-4D2B-A35A-EEEA8E7ABFBD}"/>
              </a:ext>
            </a:extLst>
          </p:cNvPr>
          <p:cNvCxnSpPr>
            <a:cxnSpLocks/>
          </p:cNvCxnSpPr>
          <p:nvPr/>
        </p:nvCxnSpPr>
        <p:spPr>
          <a:xfrm>
            <a:off x="8382000" y="2343150"/>
            <a:ext cx="1209675" cy="14779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4CA8CD-A6F6-4324-A325-B7E1EC080A68}"/>
              </a:ext>
            </a:extLst>
          </p:cNvPr>
          <p:cNvCxnSpPr>
            <a:cxnSpLocks/>
          </p:cNvCxnSpPr>
          <p:nvPr/>
        </p:nvCxnSpPr>
        <p:spPr>
          <a:xfrm flipH="1">
            <a:off x="10267950" y="2343150"/>
            <a:ext cx="554672" cy="19240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7CC482A-0593-47DC-99B9-AE02CF2C65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85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125"/>
    </mc:Choice>
    <mc:Fallback>
      <p:transition spd="slow" advTm="92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Translating Property Graphs into RDF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F2E04C-04F0-4F77-8E9E-D1439DA16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Property Graph </a:t>
            </a:r>
          </a:p>
          <a:p>
            <a:pPr lvl="1"/>
            <a:r>
              <a:rPr lang="en-US" dirty="0"/>
              <a:t>Node properties</a:t>
            </a:r>
          </a:p>
          <a:p>
            <a:pPr lvl="1"/>
            <a:r>
              <a:rPr lang="en-US" dirty="0"/>
              <a:t>Edges</a:t>
            </a:r>
          </a:p>
          <a:p>
            <a:pPr lvl="1"/>
            <a:r>
              <a:rPr lang="en-US" dirty="0"/>
              <a:t>Edge properties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B1098-7AD8-4A52-93C2-5E06DA1B52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RDF</a:t>
            </a:r>
          </a:p>
          <a:p>
            <a:pPr lvl="1"/>
            <a:r>
              <a:rPr lang="en-US" dirty="0"/>
              <a:t>Triples</a:t>
            </a:r>
          </a:p>
          <a:p>
            <a:pPr lvl="1"/>
            <a:r>
              <a:rPr lang="en-US" dirty="0"/>
              <a:t>Triples</a:t>
            </a:r>
          </a:p>
          <a:p>
            <a:pPr lvl="1"/>
            <a:r>
              <a:rPr lang="en-US" dirty="0"/>
              <a:t>Reified edges + Triples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6DE440-026C-4206-89D3-318CE0E1EC32}"/>
              </a:ext>
            </a:extLst>
          </p:cNvPr>
          <p:cNvCxnSpPr>
            <a:cxnSpLocks/>
          </p:cNvCxnSpPr>
          <p:nvPr/>
        </p:nvCxnSpPr>
        <p:spPr>
          <a:xfrm>
            <a:off x="5066030" y="2475865"/>
            <a:ext cx="15157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6EA33D-37F4-4E95-B089-B975866F367C}"/>
              </a:ext>
            </a:extLst>
          </p:cNvPr>
          <p:cNvCxnSpPr>
            <a:cxnSpLocks/>
          </p:cNvCxnSpPr>
          <p:nvPr/>
        </p:nvCxnSpPr>
        <p:spPr>
          <a:xfrm>
            <a:off x="5066030" y="2885440"/>
            <a:ext cx="15157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755D3E-C73E-4EAD-B853-060F14C0D4C6}"/>
              </a:ext>
            </a:extLst>
          </p:cNvPr>
          <p:cNvCxnSpPr>
            <a:cxnSpLocks/>
          </p:cNvCxnSpPr>
          <p:nvPr/>
        </p:nvCxnSpPr>
        <p:spPr>
          <a:xfrm>
            <a:off x="5066030" y="3304540"/>
            <a:ext cx="15157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CA1732-9647-46EC-8F03-7CFE5E8C52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29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35"/>
    </mc:Choice>
    <mc:Fallback>
      <p:transition spd="slow" advTm="71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Translating Property Graphs into RDF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F2E04C-04F0-4F77-8E9E-D1439DA16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Property Graph </a:t>
            </a:r>
          </a:p>
          <a:p>
            <a:pPr lvl="1"/>
            <a:r>
              <a:rPr lang="en-US" dirty="0"/>
              <a:t>Subject and object become property nodes with predicates as the edges between those nodes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B1098-7AD8-4A52-93C2-5E06DA1B52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RDF</a:t>
            </a:r>
          </a:p>
          <a:p>
            <a:pPr lvl="1"/>
            <a:r>
              <a:rPr lang="en-US" dirty="0"/>
              <a:t>Triples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6DE440-026C-4206-89D3-318CE0E1EC32}"/>
              </a:ext>
            </a:extLst>
          </p:cNvPr>
          <p:cNvCxnSpPr>
            <a:cxnSpLocks/>
          </p:cNvCxnSpPr>
          <p:nvPr/>
        </p:nvCxnSpPr>
        <p:spPr>
          <a:xfrm flipH="1">
            <a:off x="5210175" y="2504440"/>
            <a:ext cx="13716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61A1D6F-2E6F-465E-BD5A-56BC00F3A2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89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09"/>
    </mc:Choice>
    <mc:Fallback>
      <p:transition spd="slow" advTm="39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Translating Property Graphs into RDF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F2E04C-04F0-4F77-8E9E-D1439DA16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Property Graph </a:t>
            </a:r>
          </a:p>
          <a:p>
            <a:pPr lvl="1"/>
            <a:r>
              <a:rPr lang="en-US" dirty="0"/>
              <a:t>Subject and object become property nodes with predicates as the edges between those nodes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Create new property nodes only for those nodes that are IRIs or blank nodes</a:t>
            </a:r>
          </a:p>
          <a:p>
            <a:pPr lvl="1"/>
            <a:r>
              <a:rPr lang="en-US" dirty="0"/>
              <a:t>Literals become node properties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B1098-7AD8-4A52-93C2-5E06DA1B52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RDF</a:t>
            </a:r>
          </a:p>
          <a:p>
            <a:pPr lvl="1"/>
            <a:r>
              <a:rPr lang="en-US" dirty="0"/>
              <a:t>Triples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Triples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6DE440-026C-4206-89D3-318CE0E1EC32}"/>
              </a:ext>
            </a:extLst>
          </p:cNvPr>
          <p:cNvCxnSpPr>
            <a:cxnSpLocks/>
          </p:cNvCxnSpPr>
          <p:nvPr/>
        </p:nvCxnSpPr>
        <p:spPr>
          <a:xfrm flipH="1">
            <a:off x="5210175" y="2504440"/>
            <a:ext cx="13716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FB6D02-531A-4C70-A26D-A29A2BAB209A}"/>
              </a:ext>
            </a:extLst>
          </p:cNvPr>
          <p:cNvCxnSpPr>
            <a:cxnSpLocks/>
          </p:cNvCxnSpPr>
          <p:nvPr/>
        </p:nvCxnSpPr>
        <p:spPr>
          <a:xfrm flipH="1">
            <a:off x="5715000" y="4790440"/>
            <a:ext cx="8667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A8002C4-11FA-4783-89F4-1522047B5B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99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34"/>
    </mc:Choice>
    <mc:Fallback>
      <p:transition spd="slow" advTm="27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90F00-F13C-43CA-ADFC-F7978EF9A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CC01B-EF94-4105-AF21-E3C5DB79F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Triple is the basic unit of representation</a:t>
            </a:r>
          </a:p>
          <a:p>
            <a:pPr lvl="1"/>
            <a:r>
              <a:rPr lang="en-US" dirty="0"/>
              <a:t>Consists of subject, predicate, and object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BB16EB5-F024-4674-A129-01DF38D64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0097" y="3680777"/>
            <a:ext cx="7151521" cy="891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AB5442-0D16-4520-89D5-118571D189D9}"/>
              </a:ext>
            </a:extLst>
          </p:cNvPr>
          <p:cNvSpPr txBox="1"/>
          <p:nvPr/>
        </p:nvSpPr>
        <p:spPr>
          <a:xfrm flipH="1">
            <a:off x="1965959" y="5181600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A0E6FA-E96D-4A43-A146-516B307B9ECB}"/>
              </a:ext>
            </a:extLst>
          </p:cNvPr>
          <p:cNvSpPr txBox="1"/>
          <p:nvPr/>
        </p:nvSpPr>
        <p:spPr>
          <a:xfrm flipH="1">
            <a:off x="4485639" y="5181600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knows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27B3C5-7570-4768-8941-C5F98002641F}"/>
              </a:ext>
            </a:extLst>
          </p:cNvPr>
          <p:cNvSpPr txBox="1"/>
          <p:nvPr/>
        </p:nvSpPr>
        <p:spPr>
          <a:xfrm flipH="1">
            <a:off x="7218679" y="5181600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bob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E5BE4DD-6CFD-43DF-9588-EFAAF4B7CD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51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246"/>
    </mc:Choice>
    <mc:Fallback>
      <p:transition spd="slow" advTm="62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88DF-3E77-4963-9FE3-957BB42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and Property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C5724-72AA-4A99-A487-1954D2BE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RDF supports several additional layers</a:t>
            </a:r>
          </a:p>
          <a:p>
            <a:pPr lvl="1"/>
            <a:r>
              <a:rPr lang="en-US" dirty="0"/>
              <a:t>RDF Schema, Web Ontology, etc.</a:t>
            </a:r>
          </a:p>
          <a:p>
            <a:r>
              <a:rPr lang="en-US" dirty="0"/>
              <a:t>Basic differences </a:t>
            </a:r>
          </a:p>
          <a:p>
            <a:pPr lvl="1"/>
            <a:r>
              <a:rPr lang="en-US" dirty="0"/>
              <a:t>Property graph model supports edge properties</a:t>
            </a:r>
          </a:p>
          <a:p>
            <a:pPr lvl="1"/>
            <a:r>
              <a:rPr lang="en-US" dirty="0"/>
              <a:t>Property graph model does not require IRIs</a:t>
            </a:r>
          </a:p>
          <a:p>
            <a:pPr lvl="1"/>
            <a:r>
              <a:rPr lang="en-US" dirty="0"/>
              <a:t>Property graph model does not support blank nodes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78210A-4940-451B-843B-DCCF6055AF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14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89"/>
    </mc:Choice>
    <mc:Fallback>
      <p:transition spd="slow" advTm="68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89FE2EF-F276-4615-AD53-05A88BC9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Model and Relational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CD983-7CE4-4855-9BFB-8DC3F7348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Graphs are easier to understand</a:t>
            </a:r>
          </a:p>
          <a:p>
            <a:pPr lvl="1"/>
            <a:r>
              <a:rPr lang="en-US" dirty="0"/>
              <a:t>Relational schemas can be visualized</a:t>
            </a:r>
          </a:p>
          <a:p>
            <a:r>
              <a:rPr lang="en-US" dirty="0"/>
              <a:t>Graph queries are more compact and faster </a:t>
            </a:r>
          </a:p>
          <a:p>
            <a:pPr lvl="1"/>
            <a:r>
              <a:rPr lang="en-US" dirty="0"/>
              <a:t>Translator from graph queries to relational queries can be written</a:t>
            </a:r>
          </a:p>
          <a:p>
            <a:pPr lvl="1"/>
            <a:r>
              <a:rPr lang="en-US" dirty="0"/>
              <a:t>Graph systems are optimized for traversal queries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8F0BD2F-5834-466E-B281-09B1ED3249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41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69"/>
    </mc:Choice>
    <mc:Fallback>
      <p:transition spd="slow" advTm="13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B708-CE05-42C8-9ABA-5B443164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FE53E-2D0C-4599-A585-142808B3D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50" t="28902" r="27667" b="43647"/>
          <a:stretch/>
        </p:blipFill>
        <p:spPr>
          <a:xfrm>
            <a:off x="838200" y="1534159"/>
            <a:ext cx="10373360" cy="311378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0BA5E1-D3BF-46B8-BD26-A75CF73C99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98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32"/>
    </mc:Choice>
    <mc:Fallback>
      <p:transition spd="slow" advTm="53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B708-CE05-42C8-9ABA-5B443164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FE53E-2D0C-4599-A585-142808B3D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50" t="28902" r="27667" b="43647"/>
          <a:stretch/>
        </p:blipFill>
        <p:spPr>
          <a:xfrm>
            <a:off x="838200" y="1534159"/>
            <a:ext cx="10373360" cy="3113787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B7AEE31-BA84-4B03-9347-C6CFFF1544C4}"/>
              </a:ext>
            </a:extLst>
          </p:cNvPr>
          <p:cNvSpPr/>
          <p:nvPr/>
        </p:nvSpPr>
        <p:spPr>
          <a:xfrm>
            <a:off x="3105150" y="6016625"/>
            <a:ext cx="1600200" cy="476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Employee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DD9B652-0630-4460-8A45-686E5B680DF9}"/>
              </a:ext>
            </a:extLst>
          </p:cNvPr>
          <p:cNvSpPr/>
          <p:nvPr/>
        </p:nvSpPr>
        <p:spPr>
          <a:xfrm>
            <a:off x="6410325" y="6016625"/>
            <a:ext cx="2057400" cy="47625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Department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A533E9-3A9A-439C-B9F9-96E9202847E8}"/>
              </a:ext>
            </a:extLst>
          </p:cNvPr>
          <p:cNvCxnSpPr>
            <a:cxnSpLocks/>
            <a:stCxn id="13" idx="6"/>
            <a:endCxn id="15" idx="2"/>
          </p:cNvCxnSpPr>
          <p:nvPr/>
        </p:nvCxnSpPr>
        <p:spPr>
          <a:xfrm>
            <a:off x="4705350" y="6254750"/>
            <a:ext cx="170497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A8CD42-E3A3-41E2-96B1-276D8B668393}"/>
              </a:ext>
            </a:extLst>
          </p:cNvPr>
          <p:cNvSpPr txBox="1"/>
          <p:nvPr/>
        </p:nvSpPr>
        <p:spPr>
          <a:xfrm>
            <a:off x="5151327" y="5885418"/>
            <a:ext cx="1031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works_in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F905CC-135B-4E4C-84C4-89B33A8E9BBC}"/>
              </a:ext>
            </a:extLst>
          </p:cNvPr>
          <p:cNvSpPr txBox="1"/>
          <p:nvPr/>
        </p:nvSpPr>
        <p:spPr>
          <a:xfrm>
            <a:off x="6794618" y="5093294"/>
            <a:ext cx="12888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id=d01 </a:t>
            </a:r>
          </a:p>
          <a:p>
            <a:r>
              <a:rPr lang="en-US" dirty="0"/>
              <a:t>name=IT</a:t>
            </a:r>
          </a:p>
          <a:p>
            <a:r>
              <a:rPr lang="en-US" dirty="0"/>
              <a:t>manager=…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151836-49BB-4932-A5F8-DACC9FF1CE17}"/>
              </a:ext>
            </a:extLst>
          </p:cNvPr>
          <p:cNvSpPr txBox="1"/>
          <p:nvPr/>
        </p:nvSpPr>
        <p:spPr>
          <a:xfrm>
            <a:off x="3290268" y="5093294"/>
            <a:ext cx="12618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id=e01</a:t>
            </a:r>
          </a:p>
          <a:p>
            <a:r>
              <a:rPr lang="en-US" dirty="0"/>
              <a:t>name=</a:t>
            </a:r>
            <a:r>
              <a:rPr lang="en-US" dirty="0" err="1"/>
              <a:t>alice</a:t>
            </a:r>
            <a:endParaRPr lang="en-US" dirty="0"/>
          </a:p>
          <a:p>
            <a:r>
              <a:rPr lang="en-US" dirty="0" err="1"/>
              <a:t>ssn</a:t>
            </a:r>
            <a:r>
              <a:rPr lang="en-US" dirty="0"/>
              <a:t>=…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11F2FB9-31AD-4865-96D1-6F73795296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523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60"/>
    </mc:Choice>
    <mc:Fallback>
      <p:transition spd="slow" advTm="46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B708-CE05-42C8-9ABA-5B443164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FE53E-2D0C-4599-A585-142808B3D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50" t="28902" r="27667" b="43647"/>
          <a:stretch/>
        </p:blipFill>
        <p:spPr>
          <a:xfrm>
            <a:off x="838200" y="1534159"/>
            <a:ext cx="10373360" cy="31137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46F3DC-3253-46F8-AD93-ED0B1E93B4D4}"/>
              </a:ext>
            </a:extLst>
          </p:cNvPr>
          <p:cNvSpPr/>
          <p:nvPr/>
        </p:nvSpPr>
        <p:spPr>
          <a:xfrm>
            <a:off x="514350" y="493981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SELECT name FROM Employee</a:t>
            </a:r>
          </a:p>
          <a:p>
            <a:r>
              <a:rPr lang="en-US" dirty="0"/>
              <a:t>LEFT JOIN </a:t>
            </a:r>
            <a:r>
              <a:rPr lang="en-US" dirty="0" err="1"/>
              <a:t>Employee_Department</a:t>
            </a:r>
            <a:endParaRPr lang="en-US" dirty="0"/>
          </a:p>
          <a:p>
            <a:r>
              <a:rPr lang="en-US" dirty="0"/>
              <a:t>  ON </a:t>
            </a:r>
            <a:r>
              <a:rPr lang="en-US" dirty="0" err="1"/>
              <a:t>Employee.Id</a:t>
            </a:r>
            <a:r>
              <a:rPr lang="en-US" dirty="0"/>
              <a:t> = </a:t>
            </a:r>
            <a:r>
              <a:rPr lang="en-US" dirty="0" err="1"/>
              <a:t>Employee_Department.EmployeeId</a:t>
            </a:r>
            <a:endParaRPr lang="en-US" dirty="0"/>
          </a:p>
          <a:p>
            <a:r>
              <a:rPr lang="en-US" dirty="0"/>
              <a:t>LEFT JOIN Department</a:t>
            </a:r>
          </a:p>
          <a:p>
            <a:r>
              <a:rPr lang="en-US" dirty="0"/>
              <a:t>  ON </a:t>
            </a:r>
            <a:r>
              <a:rPr lang="en-US" dirty="0" err="1"/>
              <a:t>Department.Id</a:t>
            </a:r>
            <a:r>
              <a:rPr lang="en-US" dirty="0"/>
              <a:t> = </a:t>
            </a:r>
            <a:r>
              <a:rPr lang="en-US" dirty="0" err="1"/>
              <a:t>Employee_Department.DepartmentId</a:t>
            </a:r>
            <a:endParaRPr lang="en-US" dirty="0"/>
          </a:p>
          <a:p>
            <a:r>
              <a:rPr lang="en-US" dirty="0"/>
              <a:t>WHERE Department.name = "IT"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92CFCE-D5F2-45FD-9DA4-55036C22FC13}"/>
              </a:ext>
            </a:extLst>
          </p:cNvPr>
          <p:cNvSpPr txBox="1"/>
          <p:nvPr/>
        </p:nvSpPr>
        <p:spPr>
          <a:xfrm>
            <a:off x="514350" y="4647946"/>
            <a:ext cx="4015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List the employees in the IT Department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EAC3372-F2B0-4EC6-8751-F6141A80E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027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57"/>
    </mc:Choice>
    <mc:Fallback>
      <p:transition spd="slow" advTm="47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BB708-CE05-42C8-9ABA-5B443164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FE53E-2D0C-4599-A585-142808B3D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750" t="28902" r="27667" b="43647"/>
          <a:stretch/>
        </p:blipFill>
        <p:spPr>
          <a:xfrm>
            <a:off x="838200" y="1534159"/>
            <a:ext cx="10373360" cy="311378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46F3DC-3253-46F8-AD93-ED0B1E93B4D4}"/>
              </a:ext>
            </a:extLst>
          </p:cNvPr>
          <p:cNvSpPr/>
          <p:nvPr/>
        </p:nvSpPr>
        <p:spPr>
          <a:xfrm>
            <a:off x="514350" y="4939817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SELECT name FROM Employee</a:t>
            </a:r>
          </a:p>
          <a:p>
            <a:r>
              <a:rPr lang="en-US" dirty="0"/>
              <a:t>LEFT JOIN </a:t>
            </a:r>
            <a:r>
              <a:rPr lang="en-US" dirty="0" err="1"/>
              <a:t>Employee_Department</a:t>
            </a:r>
            <a:endParaRPr lang="en-US" dirty="0"/>
          </a:p>
          <a:p>
            <a:r>
              <a:rPr lang="en-US" dirty="0"/>
              <a:t>  ON </a:t>
            </a:r>
            <a:r>
              <a:rPr lang="en-US" dirty="0" err="1"/>
              <a:t>Employee.Id</a:t>
            </a:r>
            <a:r>
              <a:rPr lang="en-US" dirty="0"/>
              <a:t> = </a:t>
            </a:r>
            <a:r>
              <a:rPr lang="en-US" dirty="0" err="1"/>
              <a:t>Employee_Department.EmployeeId</a:t>
            </a:r>
            <a:endParaRPr lang="en-US" dirty="0"/>
          </a:p>
          <a:p>
            <a:r>
              <a:rPr lang="en-US" dirty="0"/>
              <a:t>LEFT JOIN Department</a:t>
            </a:r>
          </a:p>
          <a:p>
            <a:r>
              <a:rPr lang="en-US" dirty="0"/>
              <a:t>  ON </a:t>
            </a:r>
            <a:r>
              <a:rPr lang="en-US" dirty="0" err="1"/>
              <a:t>Department.Id</a:t>
            </a:r>
            <a:r>
              <a:rPr lang="en-US" dirty="0"/>
              <a:t> = </a:t>
            </a:r>
            <a:r>
              <a:rPr lang="en-US" dirty="0" err="1"/>
              <a:t>Employee_Department.DepartmentId</a:t>
            </a:r>
            <a:endParaRPr lang="en-US" dirty="0"/>
          </a:p>
          <a:p>
            <a:r>
              <a:rPr lang="en-US" dirty="0"/>
              <a:t>WHERE Department.name = "IT"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92CFCE-D5F2-45FD-9DA4-55036C22FC13}"/>
              </a:ext>
            </a:extLst>
          </p:cNvPr>
          <p:cNvSpPr txBox="1"/>
          <p:nvPr/>
        </p:nvSpPr>
        <p:spPr>
          <a:xfrm>
            <a:off x="514350" y="4647946"/>
            <a:ext cx="4015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List the employees in the IT Department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D4CB46-81F4-43D1-B16E-74B1C4067B97}"/>
              </a:ext>
            </a:extLst>
          </p:cNvPr>
          <p:cNvSpPr/>
          <p:nvPr/>
        </p:nvSpPr>
        <p:spPr>
          <a:xfrm>
            <a:off x="6903322" y="501727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MATCH (</a:t>
            </a:r>
            <a:r>
              <a:rPr lang="en-US" dirty="0" err="1"/>
              <a:t>p:Employee</a:t>
            </a:r>
            <a:r>
              <a:rPr lang="en-US" dirty="0"/>
              <a:t>) -[:</a:t>
            </a:r>
            <a:r>
              <a:rPr lang="en-US" dirty="0" err="1"/>
              <a:t>works_in</a:t>
            </a:r>
            <a:r>
              <a:rPr lang="en-US" dirty="0"/>
              <a:t>]-&gt; (</a:t>
            </a:r>
            <a:r>
              <a:rPr lang="en-US" dirty="0" err="1"/>
              <a:t>d:Department</a:t>
            </a:r>
            <a:r>
              <a:rPr lang="en-US" dirty="0"/>
              <a:t>)</a:t>
            </a:r>
          </a:p>
          <a:p>
            <a:r>
              <a:rPr lang="en-US" dirty="0"/>
              <a:t>WHERE d = "IT"</a:t>
            </a:r>
          </a:p>
          <a:p>
            <a:r>
              <a:rPr lang="en-US" dirty="0"/>
              <a:t>RETURN p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D0A6D62-2044-447D-9A6A-EFFE1D44BC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24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46"/>
    </mc:Choice>
    <mc:Fallback>
      <p:transition spd="slow" advTm="36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016C-A64A-45D7-BB77-E5316557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Graph Model to Relational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B92B-124A-499A-857D-462BCC0DF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two relational tables</a:t>
            </a:r>
          </a:p>
          <a:p>
            <a:pPr lvl="1"/>
            <a:r>
              <a:rPr lang="en-US" dirty="0"/>
              <a:t>A table that represents node properties as a triple</a:t>
            </a:r>
          </a:p>
          <a:p>
            <a:pPr lvl="1"/>
            <a:r>
              <a:rPr lang="en-US" dirty="0"/>
              <a:t>A table that represents edge properties as four tuples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A395583-C1F4-45D7-9EE9-7B5427C131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75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69"/>
    </mc:Choice>
    <mc:Fallback>
      <p:transition spd="slow" advTm="56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016C-A64A-45D7-BB77-E5316557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Graph Model to Relational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B92B-124A-499A-857D-462BCC0D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100"/>
            <a:ext cx="10515600" cy="4351338"/>
          </a:xfrm>
        </p:spPr>
        <p:txBody>
          <a:bodyPr/>
          <a:lstStyle/>
          <a:p>
            <a:r>
              <a:rPr lang="en-US" dirty="0"/>
              <a:t>Provide a translator from graph queries to relational queries</a:t>
            </a:r>
          </a:p>
          <a:p>
            <a:pPr lvl="1"/>
            <a:r>
              <a:rPr lang="en-US" dirty="0"/>
              <a:t>Incorporate optimizations in the translator</a:t>
            </a:r>
          </a:p>
          <a:p>
            <a:pPr lvl="1"/>
            <a:r>
              <a:rPr lang="en-US" dirty="0"/>
              <a:t>Can optimize queries across the graph data and legacy data in relational systems</a:t>
            </a:r>
          </a:p>
        </p:txBody>
      </p:sp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F87BA5C8-1FC1-4174-9A7E-8F6D7E96FE76}"/>
              </a:ext>
            </a:extLst>
          </p:cNvPr>
          <p:cNvSpPr/>
          <p:nvPr/>
        </p:nvSpPr>
        <p:spPr>
          <a:xfrm>
            <a:off x="3276600" y="5160168"/>
            <a:ext cx="1428750" cy="1516855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Graph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id="{AC71A6CA-0328-4336-9ABB-78A86CE64BB0}"/>
              </a:ext>
            </a:extLst>
          </p:cNvPr>
          <p:cNvSpPr/>
          <p:nvPr/>
        </p:nvSpPr>
        <p:spPr>
          <a:xfrm>
            <a:off x="5572125" y="5160169"/>
            <a:ext cx="1428750" cy="1516856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Legacy Relational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669A98-E4AE-47C1-A186-8C0DEB662DF1}"/>
              </a:ext>
            </a:extLst>
          </p:cNvPr>
          <p:cNvSpPr/>
          <p:nvPr/>
        </p:nvSpPr>
        <p:spPr>
          <a:xfrm>
            <a:off x="3857625" y="4167663"/>
            <a:ext cx="2676525" cy="7096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Translator/Optimizer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B126C8-8ED5-46EB-848C-8D8D07970EBC}"/>
              </a:ext>
            </a:extLst>
          </p:cNvPr>
          <p:cNvSpPr txBox="1"/>
          <p:nvPr/>
        </p:nvSpPr>
        <p:spPr>
          <a:xfrm>
            <a:off x="4423848" y="3622437"/>
            <a:ext cx="1544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Graph Queries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F640C6D-8225-406B-A1C2-23DAF1C3C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99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57"/>
    </mc:Choice>
    <mc:Fallback>
      <p:transition spd="slow" advTm="79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016C-A64A-45D7-BB77-E5316557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the Graph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B92B-124A-499A-857D-462BCC0DF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Triples are not always sufficient</a:t>
            </a:r>
          </a:p>
          <a:p>
            <a:pPr lvl="1"/>
            <a:r>
              <a:rPr lang="en-US" dirty="0"/>
              <a:t>For example, the ternary relationships such as between</a:t>
            </a:r>
          </a:p>
          <a:p>
            <a:r>
              <a:rPr lang="en-US" dirty="0"/>
              <a:t>Time series data is naturally modeled in relations</a:t>
            </a:r>
          </a:p>
          <a:p>
            <a:pPr lvl="1"/>
            <a:r>
              <a:rPr lang="en-US" dirty="0"/>
              <a:t>Evolving population of a country over a period of time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13E953-B212-46F7-91B4-903D61512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84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232"/>
    </mc:Choice>
    <mc:Fallback>
      <p:transition spd="slow" advTm="83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016C-A64A-45D7-BB77-E5316557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B92B-124A-499A-857D-462BCC0DF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RDF/SPARQL and Property Graph / Cypher are common graph data models in use today</a:t>
            </a:r>
          </a:p>
          <a:p>
            <a:r>
              <a:rPr lang="en-US" dirty="0"/>
              <a:t>RDF addresses the need to model information on the web, while Property Graphs are used as a model in general graph databases</a:t>
            </a:r>
          </a:p>
          <a:p>
            <a:r>
              <a:rPr lang="en-US" dirty="0"/>
              <a:t>Translations exist between RDF and property graph models</a:t>
            </a:r>
          </a:p>
          <a:p>
            <a:r>
              <a:rPr lang="en-US" dirty="0"/>
              <a:t>Translations also exist from graph models to relations</a:t>
            </a:r>
          </a:p>
          <a:p>
            <a:r>
              <a:rPr lang="en-US" dirty="0"/>
              <a:t>Unique features of graph models</a:t>
            </a:r>
          </a:p>
          <a:p>
            <a:pPr lvl="1"/>
            <a:r>
              <a:rPr lang="en-US" dirty="0"/>
              <a:t>More compact queries</a:t>
            </a:r>
          </a:p>
          <a:p>
            <a:pPr lvl="1"/>
            <a:r>
              <a:rPr lang="en-US" dirty="0"/>
              <a:t>Optimized for traversals</a:t>
            </a:r>
          </a:p>
          <a:p>
            <a:pPr lvl="1"/>
            <a:r>
              <a:rPr lang="en-US" dirty="0"/>
              <a:t>Graphical visualization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14A5E6B-84FD-4DFE-90C9-74EC8A10D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75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05"/>
    </mc:Choice>
    <mc:Fallback>
      <p:transition spd="slow" advTm="93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nodes can be of three types</a:t>
            </a:r>
          </a:p>
          <a:p>
            <a:pPr lvl="1"/>
            <a:r>
              <a:rPr lang="en-US" dirty="0"/>
              <a:t>Internationalized Resource Identifiers (IRI)</a:t>
            </a:r>
          </a:p>
          <a:p>
            <a:pPr lvl="2"/>
            <a:r>
              <a:rPr lang="en-US" dirty="0"/>
              <a:t>Uniquely identifies resources on the web</a:t>
            </a:r>
          </a:p>
          <a:p>
            <a:pPr lvl="1"/>
            <a:r>
              <a:rPr lang="en-US" dirty="0"/>
              <a:t>Literals </a:t>
            </a:r>
          </a:p>
          <a:p>
            <a:pPr lvl="2"/>
            <a:r>
              <a:rPr lang="en-US" dirty="0"/>
              <a:t>A value of certain type (integer, string, etc.)</a:t>
            </a:r>
          </a:p>
          <a:p>
            <a:pPr lvl="1"/>
            <a:r>
              <a:rPr lang="en-US" dirty="0"/>
              <a:t>Blank nodes</a:t>
            </a:r>
          </a:p>
          <a:p>
            <a:pPr lvl="2"/>
            <a:r>
              <a:rPr lang="en-US" dirty="0"/>
              <a:t>A node with no identifier (anonymous)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EF71A02-BDAD-4CED-A6EF-3BAB8D853F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0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01"/>
    </mc:Choice>
    <mc:Fallback>
      <p:transition spd="slow" advTm="18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Internationalized Resource 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URL: http://www.wikipedia.org</a:t>
            </a:r>
          </a:p>
          <a:p>
            <a:pPr marL="457200" lvl="1" indent="0">
              <a:buNone/>
            </a:pPr>
            <a:r>
              <a:rPr lang="en-US" dirty="0"/>
              <a:t>URI:  www.wikipedia.org</a:t>
            </a:r>
          </a:p>
          <a:p>
            <a:pPr marL="457200" lvl="1" indent="0">
              <a:buNone/>
            </a:pPr>
            <a:r>
              <a:rPr lang="en-US" dirty="0"/>
              <a:t>IRI:    https://hi.wikipedia.org/</a:t>
            </a:r>
            <a:r>
              <a:rPr lang="hi-IN" dirty="0"/>
              <a:t>हिन्दी</a:t>
            </a:r>
            <a:r>
              <a:rPr lang="en-US" dirty="0"/>
              <a:t>_</a:t>
            </a:r>
            <a:r>
              <a:rPr lang="hi-IN" dirty="0"/>
              <a:t>विकिपीडिया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309E53E-177A-4B1C-A755-B1E480B55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6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171"/>
    </mc:Choice>
    <mc:Fallback>
      <p:transition spd="slow" advTm="92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Internationalized Resource 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Generalization of Uniform Resource Identifiers</a:t>
            </a:r>
          </a:p>
          <a:p>
            <a:pPr lvl="1"/>
            <a:r>
              <a:rPr lang="en-US" dirty="0"/>
              <a:t>URIs sequence of characters chosen from a limited subset of the repertoire of US-ASCII</a:t>
            </a:r>
          </a:p>
          <a:p>
            <a:pPr lvl="2"/>
            <a:r>
              <a:rPr lang="en-US" dirty="0"/>
              <a:t>Uniform Resource Locator (URL) is a URI that also specifies the method of access</a:t>
            </a:r>
          </a:p>
          <a:p>
            <a:pPr lvl="1"/>
            <a:r>
              <a:rPr lang="en-US" dirty="0"/>
              <a:t>IRIs use characters chosen from Universal Character Set (UCS)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Examples: </a:t>
            </a:r>
          </a:p>
          <a:p>
            <a:pPr marL="457200" lvl="1" indent="0">
              <a:buNone/>
            </a:pPr>
            <a:r>
              <a:rPr lang="en-US" dirty="0"/>
              <a:t>URL: http://www.wikipedia.org</a:t>
            </a:r>
          </a:p>
          <a:p>
            <a:pPr marL="457200" lvl="1" indent="0">
              <a:buNone/>
            </a:pPr>
            <a:r>
              <a:rPr lang="en-US" dirty="0"/>
              <a:t>URI:  www.wikipedia.org</a:t>
            </a:r>
          </a:p>
          <a:p>
            <a:pPr marL="457200" lvl="1" indent="0">
              <a:buNone/>
            </a:pPr>
            <a:r>
              <a:rPr lang="en-US" dirty="0"/>
              <a:t>IRI:    https://hi.wikipedia.org/</a:t>
            </a:r>
            <a:r>
              <a:rPr lang="hi-IN" dirty="0"/>
              <a:t>हिन्दी</a:t>
            </a:r>
            <a:r>
              <a:rPr lang="en-US" dirty="0"/>
              <a:t>_</a:t>
            </a:r>
            <a:r>
              <a:rPr lang="hi-IN" dirty="0"/>
              <a:t>विकिपीडिया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9235455-FA4B-47F5-86B4-781393F3B7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0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04"/>
    </mc:Choice>
    <mc:Fallback>
      <p:transition spd="slow" advTm="35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Internationalized Resource 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&lt;http://</a:t>
            </a:r>
            <a:r>
              <a:rPr lang="en-US" sz="2400" dirty="0">
                <a:solidFill>
                  <a:srgbClr val="FF0000"/>
                </a:solidFill>
              </a:rPr>
              <a:t>example</a:t>
            </a:r>
            <a:r>
              <a:rPr lang="en-US" sz="2000" dirty="0">
                <a:solidFill>
                  <a:srgbClr val="FF0000"/>
                </a:solidFill>
              </a:rPr>
              <a:t>.org/art&gt; </a:t>
            </a:r>
            <a:r>
              <a:rPr lang="en-US" sz="2000" dirty="0">
                <a:solidFill>
                  <a:schemeClr val="accent1"/>
                </a:solidFill>
              </a:rPr>
              <a:t>&lt;http://xmlns.com/foaf/0.1/knows&gt; </a:t>
            </a:r>
            <a:r>
              <a:rPr lang="en-US" sz="2000" dirty="0">
                <a:solidFill>
                  <a:schemeClr val="accent6"/>
                </a:solidFill>
              </a:rPr>
              <a:t>&lt;http://example.org/bob&gt;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D2A8EF2-123C-4D07-8176-B15B4C00D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91071" y="2050759"/>
            <a:ext cx="7151521" cy="891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31D774-6A09-4F50-8165-559F573BB848}"/>
              </a:ext>
            </a:extLst>
          </p:cNvPr>
          <p:cNvSpPr txBox="1"/>
          <p:nvPr/>
        </p:nvSpPr>
        <p:spPr>
          <a:xfrm flipH="1">
            <a:off x="1806933" y="3551582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02ECAC-C8FE-462B-B06F-6A4177160009}"/>
              </a:ext>
            </a:extLst>
          </p:cNvPr>
          <p:cNvSpPr txBox="1"/>
          <p:nvPr/>
        </p:nvSpPr>
        <p:spPr>
          <a:xfrm flipH="1">
            <a:off x="4326613" y="3551582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knows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70658B-9444-47A2-B4A7-CEFFF7F6C5F7}"/>
              </a:ext>
            </a:extLst>
          </p:cNvPr>
          <p:cNvSpPr txBox="1"/>
          <p:nvPr/>
        </p:nvSpPr>
        <p:spPr>
          <a:xfrm flipH="1">
            <a:off x="7059653" y="3551582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bob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D1609DF-6C6D-4EB6-9237-B2BCF8A8FE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84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40"/>
    </mc:Choice>
    <mc:Fallback>
      <p:transition spd="slow" advTm="28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242A-A1B3-43C1-95FF-94B0B538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Internationalized Resource 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5C8D-0AE9-4C8E-8D30-640E1AECA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&lt;http://</a:t>
            </a:r>
            <a:r>
              <a:rPr lang="en-US" sz="2400" dirty="0">
                <a:solidFill>
                  <a:srgbClr val="FF0000"/>
                </a:solidFill>
              </a:rPr>
              <a:t>example</a:t>
            </a:r>
            <a:r>
              <a:rPr lang="en-US" sz="2000" dirty="0">
                <a:solidFill>
                  <a:srgbClr val="FF0000"/>
                </a:solidFill>
              </a:rPr>
              <a:t>.org/art&gt; </a:t>
            </a:r>
            <a:r>
              <a:rPr lang="en-US" sz="2000" dirty="0">
                <a:solidFill>
                  <a:schemeClr val="accent1"/>
                </a:solidFill>
              </a:rPr>
              <a:t>&lt;http://xmlns.com/foaf/0.1/knows&gt; &lt;</a:t>
            </a:r>
            <a:r>
              <a:rPr lang="en-US" sz="2000" dirty="0">
                <a:solidFill>
                  <a:schemeClr val="accent6"/>
                </a:solidFill>
              </a:rPr>
              <a:t>http://example.org/bob&gt;</a:t>
            </a:r>
          </a:p>
          <a:p>
            <a:pPr marL="0" indent="0">
              <a:buNone/>
            </a:pPr>
            <a:r>
              <a:rPr lang="en-US" sz="2000" dirty="0"/>
              <a:t>We can define prefixes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@prefix </a:t>
            </a:r>
            <a:r>
              <a:rPr lang="en-US" sz="2000" dirty="0" err="1"/>
              <a:t>foaf</a:t>
            </a:r>
            <a:r>
              <a:rPr lang="en-US" sz="2000" dirty="0"/>
              <a:t>: &lt;http://xmlns.com/foaf/0.1/&gt;</a:t>
            </a:r>
          </a:p>
          <a:p>
            <a:pPr marL="0" indent="0">
              <a:buNone/>
            </a:pPr>
            <a:r>
              <a:rPr lang="en-US" sz="2000" dirty="0"/>
              <a:t>@prefix ex: &lt;http://example.org/&gt;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>
                <a:solidFill>
                  <a:srgbClr val="FF0000"/>
                </a:solidFill>
              </a:rPr>
              <a:t>ex:art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foaf:knows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chemeClr val="accent6"/>
                </a:solidFill>
              </a:rPr>
              <a:t>ex:bob</a:t>
            </a:r>
            <a:endParaRPr lang="en-US" sz="20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D2A8EF2-123C-4D07-8176-B15B4C00D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91071" y="2050759"/>
            <a:ext cx="7151521" cy="891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31D774-6A09-4F50-8165-559F573BB848}"/>
              </a:ext>
            </a:extLst>
          </p:cNvPr>
          <p:cNvSpPr txBox="1"/>
          <p:nvPr/>
        </p:nvSpPr>
        <p:spPr>
          <a:xfrm flipH="1">
            <a:off x="1891071" y="3015791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02ECAC-C8FE-462B-B06F-6A4177160009}"/>
              </a:ext>
            </a:extLst>
          </p:cNvPr>
          <p:cNvSpPr txBox="1"/>
          <p:nvPr/>
        </p:nvSpPr>
        <p:spPr>
          <a:xfrm flipH="1">
            <a:off x="4174213" y="2981726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knows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70658B-9444-47A2-B4A7-CEFFF7F6C5F7}"/>
              </a:ext>
            </a:extLst>
          </p:cNvPr>
          <p:cNvSpPr txBox="1"/>
          <p:nvPr/>
        </p:nvSpPr>
        <p:spPr>
          <a:xfrm flipH="1">
            <a:off x="6840578" y="3004927"/>
            <a:ext cx="2067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bob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D1022B-60AB-431B-B2F4-BE78E576F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71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54"/>
    </mc:Choice>
    <mc:Fallback>
      <p:transition spd="slow" advTm="19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1923</TotalTime>
  <Words>2378</Words>
  <Application>Microsoft Office PowerPoint</Application>
  <PresentationFormat>Widescreen</PresentationFormat>
  <Paragraphs>410</Paragraphs>
  <Slides>49</Slides>
  <Notes>0</Notes>
  <HiddenSlides>0</HiddenSlides>
  <MMClips>49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Calibri Light</vt:lpstr>
      <vt:lpstr>Office Theme</vt:lpstr>
      <vt:lpstr>What are some Knowledge Graph Data Models?</vt:lpstr>
      <vt:lpstr>Outline</vt:lpstr>
      <vt:lpstr>Resource Description Framework</vt:lpstr>
      <vt:lpstr>RDF Data Model</vt:lpstr>
      <vt:lpstr>RDF Data Model</vt:lpstr>
      <vt:lpstr>Internationalized Resource Identifiers</vt:lpstr>
      <vt:lpstr>Internationalized Resource Identifiers</vt:lpstr>
      <vt:lpstr>Internationalized Resource Identifiers</vt:lpstr>
      <vt:lpstr>Internationalized Resource Identifiers</vt:lpstr>
      <vt:lpstr>Internationalized Resource Identifiers</vt:lpstr>
      <vt:lpstr>Literal</vt:lpstr>
      <vt:lpstr>Blank Nodes</vt:lpstr>
      <vt:lpstr>RDF Vocabulary </vt:lpstr>
      <vt:lpstr>RDF Dataset</vt:lpstr>
      <vt:lpstr>Query Language: SPARQL</vt:lpstr>
      <vt:lpstr>Query Language: SPARQL</vt:lpstr>
      <vt:lpstr>Query Language: SPARQL</vt:lpstr>
      <vt:lpstr>Query Language: SPARQL</vt:lpstr>
      <vt:lpstr>Query Language: SPARQL</vt:lpstr>
      <vt:lpstr>Query Language: SPARQL</vt:lpstr>
      <vt:lpstr>Query Language: SPARQL</vt:lpstr>
      <vt:lpstr>Outline</vt:lpstr>
      <vt:lpstr>Property Graph Data Model</vt:lpstr>
      <vt:lpstr>Property Graph Data Model</vt:lpstr>
      <vt:lpstr>Property Graph Data Model</vt:lpstr>
      <vt:lpstr>Property Graph Data Model</vt:lpstr>
      <vt:lpstr>Query Language: Cypher</vt:lpstr>
      <vt:lpstr>Query Language: Cypher</vt:lpstr>
      <vt:lpstr>Query Language: Cypher</vt:lpstr>
      <vt:lpstr>Query Language: Cypher</vt:lpstr>
      <vt:lpstr>Query Language: Cypher</vt:lpstr>
      <vt:lpstr>Outline</vt:lpstr>
      <vt:lpstr>RDF and Property Graphs</vt:lpstr>
      <vt:lpstr>Reification in RDF</vt:lpstr>
      <vt:lpstr>Reification in RDF</vt:lpstr>
      <vt:lpstr>Reification in RDF</vt:lpstr>
      <vt:lpstr>Translating Property Graphs into RDF</vt:lpstr>
      <vt:lpstr>Translating Property Graphs into RDF</vt:lpstr>
      <vt:lpstr>Translating Property Graphs into RDF</vt:lpstr>
      <vt:lpstr>RDF and Property Graphs</vt:lpstr>
      <vt:lpstr>Graph Model and Relational Model</vt:lpstr>
      <vt:lpstr>Example </vt:lpstr>
      <vt:lpstr>Example </vt:lpstr>
      <vt:lpstr>Example </vt:lpstr>
      <vt:lpstr>Example </vt:lpstr>
      <vt:lpstr>Mapping Graph Model to Relational Model</vt:lpstr>
      <vt:lpstr>Mapping Graph Model to Relational Model</vt:lpstr>
      <vt:lpstr>Limitations of the Graph Model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are some Knowledge Graph Data Models?</dc:title>
  <dc:creator>Vinay K Chaudhri</dc:creator>
  <cp:lastModifiedBy>Vinay K Chaudhri</cp:lastModifiedBy>
  <cp:revision>43</cp:revision>
  <dcterms:created xsi:type="dcterms:W3CDTF">2020-07-24T00:20:14Z</dcterms:created>
  <dcterms:modified xsi:type="dcterms:W3CDTF">2020-07-25T21:55:28Z</dcterms:modified>
</cp:coreProperties>
</file>

<file path=docProps/thumbnail.jpeg>
</file>